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21" r:id="rId2"/>
    <p:sldId id="345" r:id="rId3"/>
    <p:sldId id="358" r:id="rId4"/>
    <p:sldId id="413" r:id="rId5"/>
    <p:sldId id="388" r:id="rId6"/>
    <p:sldId id="386" r:id="rId7"/>
    <p:sldId id="434" r:id="rId8"/>
  </p:sldIdLst>
  <p:sldSz cx="12192000" cy="6858000"/>
  <p:notesSz cx="6888163" cy="10021888"/>
  <p:defaultTextStyle>
    <a:defPPr>
      <a:defRPr lang="ko-KR"/>
    </a:defPPr>
    <a:lvl1pPr marL="0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83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74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65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56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48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39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30" algn="l" defTabSz="914383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58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94660"/>
  </p:normalViewPr>
  <p:slideViewPr>
    <p:cSldViewPr snapToGrid="0">
      <p:cViewPr>
        <p:scale>
          <a:sx n="101" d="100"/>
          <a:sy n="101" d="100"/>
        </p:scale>
        <p:origin x="-90" y="-66"/>
      </p:cViewPr>
      <p:guideLst>
        <p:guide orient="horz" pos="2158"/>
        <p:guide pos="38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1176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C8EFA675-7F3D-421A-B789-580157C6B07E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1176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7AED5693-25F0-4C2E-B383-F04CDD4735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28044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176" y="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C48F27A3-765F-47E8-81C6-C5A8C71D8775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03188" y="750888"/>
            <a:ext cx="6681787" cy="3759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817" y="4760914"/>
            <a:ext cx="5510530" cy="4510087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176" y="9518650"/>
            <a:ext cx="29854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7F28FF69-AC3D-4D15-9306-C8F06808A5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932492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91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83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74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65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56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48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39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30" algn="l" defTabSz="91438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03188" y="750888"/>
            <a:ext cx="6681787" cy="37592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806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5256FCDD-F20F-4FC0-B97C-D42CE99DC2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5517968-76A5-47E4-8765-30E4D8C6CD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1" indent="0" algn="ctr">
              <a:buNone/>
              <a:defRPr sz="2000"/>
            </a:lvl2pPr>
            <a:lvl3pPr marL="914383" indent="0" algn="ctr">
              <a:buNone/>
              <a:defRPr sz="1800"/>
            </a:lvl3pPr>
            <a:lvl4pPr marL="1371574" indent="0" algn="ctr">
              <a:buNone/>
              <a:defRPr sz="1600"/>
            </a:lvl4pPr>
            <a:lvl5pPr marL="1828765" indent="0" algn="ctr">
              <a:buNone/>
              <a:defRPr sz="1600"/>
            </a:lvl5pPr>
            <a:lvl6pPr marL="2285956" indent="0" algn="ctr">
              <a:buNone/>
              <a:defRPr sz="1600"/>
            </a:lvl6pPr>
            <a:lvl7pPr marL="2743148" indent="0" algn="ctr">
              <a:buNone/>
              <a:defRPr sz="1600"/>
            </a:lvl7pPr>
            <a:lvl8pPr marL="3200339" indent="0" algn="ctr">
              <a:buNone/>
              <a:defRPr sz="1600"/>
            </a:lvl8pPr>
            <a:lvl9pPr marL="365753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96E50DE9-ADFD-412E-97D4-7F4FA027F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89C8-9B7C-4CDA-9622-EA7245CF537C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E9A9B0BA-4DA6-43AF-9D20-7D11F4D0C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5183135-6D96-47F0-9198-0BAA2974A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9245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B9E5DB0-B8EA-441F-A9F2-8BB5F1F7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C96C987B-756A-4FF9-A963-E934F4FCD1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B1324F2E-17EB-439F-AAD9-3BE2FC9B2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3A04A-7B99-4F68-BCD6-548B6D1C5658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48DDBD3D-A5B2-4E51-B21C-99DF62820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E30F7B01-332A-4DBC-AAB4-1ABEA7FCF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1622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A345CB1A-836D-467D-92B5-29644AA56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F588562A-5363-48F6-8D77-D5C7B4486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9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8EE30810-C0B5-439C-A58A-A12D6359B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8C782-87BD-4CF1-B669-908C47A1D59F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E99A616-98D6-4398-8032-DE3C98B4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4762F3FA-A04F-4F9E-82F9-89352D011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562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9358E10C-0FB5-4A7F-AAC0-E8A18EB04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D0F442E2-09DC-45B9-A4EB-8C5BF74CC1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D74BFA8F-2784-4F26-990E-FFA7CF8CAB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F3E616BC-6C36-41CB-9DE9-43C4B8D4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4663A-C1B1-4E77-AD75-72F026F3F553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E6678BDA-B020-497F-83A0-93941E1AD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8D7C5517-6EA9-42B1-A655-CB33FA0D4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091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3E5667A1-FF89-403F-BDF1-8C710AC9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8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8D62FB9A-AFA2-4C4B-B4E7-95751B816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3" indent="0">
              <a:buNone/>
              <a:defRPr sz="1800" b="1"/>
            </a:lvl3pPr>
            <a:lvl4pPr marL="1371574" indent="0">
              <a:buNone/>
              <a:defRPr sz="1600" b="1"/>
            </a:lvl4pPr>
            <a:lvl5pPr marL="1828765" indent="0">
              <a:buNone/>
              <a:defRPr sz="1600" b="1"/>
            </a:lvl5pPr>
            <a:lvl6pPr marL="2285956" indent="0">
              <a:buNone/>
              <a:defRPr sz="1600" b="1"/>
            </a:lvl6pPr>
            <a:lvl7pPr marL="2743148" indent="0">
              <a:buNone/>
              <a:defRPr sz="1600" b="1"/>
            </a:lvl7pPr>
            <a:lvl8pPr marL="3200339" indent="0">
              <a:buNone/>
              <a:defRPr sz="1600" b="1"/>
            </a:lvl8pPr>
            <a:lvl9pPr marL="365753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31F0F9FD-2912-44EA-9F60-871D8EB600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6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xmlns="" id="{CF54CFC4-9012-4FE1-A8CC-DE18756DA5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1" indent="0">
              <a:buNone/>
              <a:defRPr sz="2000" b="1"/>
            </a:lvl2pPr>
            <a:lvl3pPr marL="914383" indent="0">
              <a:buNone/>
              <a:defRPr sz="1800" b="1"/>
            </a:lvl3pPr>
            <a:lvl4pPr marL="1371574" indent="0">
              <a:buNone/>
              <a:defRPr sz="1600" b="1"/>
            </a:lvl4pPr>
            <a:lvl5pPr marL="1828765" indent="0">
              <a:buNone/>
              <a:defRPr sz="1600" b="1"/>
            </a:lvl5pPr>
            <a:lvl6pPr marL="2285956" indent="0">
              <a:buNone/>
              <a:defRPr sz="1600" b="1"/>
            </a:lvl6pPr>
            <a:lvl7pPr marL="2743148" indent="0">
              <a:buNone/>
              <a:defRPr sz="1600" b="1"/>
            </a:lvl7pPr>
            <a:lvl8pPr marL="3200339" indent="0">
              <a:buNone/>
              <a:defRPr sz="1600" b="1"/>
            </a:lvl8pPr>
            <a:lvl9pPr marL="365753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xmlns="" id="{4B733D6C-5298-41F7-B379-E5A9B0B376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9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xmlns="" id="{ABE43920-EA8C-4BFB-8853-6D6926BB6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EE693-5036-415F-AFF6-C6F0DB0CC4B8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xmlns="" id="{DEC06D21-9DD2-49D6-B1E4-F2081DD44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xmlns="" id="{0A1BF784-77FA-4B58-AE32-6EA04CAF4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2409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B6E83A2-8414-4A48-BCCA-EBCD2F3DB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95CBD97F-2964-4DCB-8DFD-8CBBF41B2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60A5-40F2-499E-BBF6-5DF102039657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F6F66BFD-5715-4845-B382-A444E163A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23A19B82-FA77-4C5E-8032-7276B2F80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614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xmlns="" id="{86B58C0D-D018-4328-ABA4-DAB1E36CC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A188A0-116B-4E35-9E12-861500C0A909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xmlns="" id="{6323445D-7553-4A12-B653-3C07C901E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E764C951-2204-4CB2-A357-FD0117474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1763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B99AFC69-A7DE-4C5A-B843-9427A789F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B69EFDCE-A741-4671-A649-89E4A631A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7BC8CA36-033A-4E37-B380-8832701D6A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1" indent="0">
              <a:buNone/>
              <a:defRPr sz="1400"/>
            </a:lvl2pPr>
            <a:lvl3pPr marL="914383" indent="0">
              <a:buNone/>
              <a:defRPr sz="1200"/>
            </a:lvl3pPr>
            <a:lvl4pPr marL="1371574" indent="0">
              <a:buNone/>
              <a:defRPr sz="1000"/>
            </a:lvl4pPr>
            <a:lvl5pPr marL="1828765" indent="0">
              <a:buNone/>
              <a:defRPr sz="1000"/>
            </a:lvl5pPr>
            <a:lvl6pPr marL="2285956" indent="0">
              <a:buNone/>
              <a:defRPr sz="1000"/>
            </a:lvl6pPr>
            <a:lvl7pPr marL="2743148" indent="0">
              <a:buNone/>
              <a:defRPr sz="1000"/>
            </a:lvl7pPr>
            <a:lvl8pPr marL="3200339" indent="0">
              <a:buNone/>
              <a:defRPr sz="1000"/>
            </a:lvl8pPr>
            <a:lvl9pPr marL="365753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E6DE1BCB-7DCF-4667-AFA3-EFDDA38E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00E2-31B4-468A-9AE7-CD0111A280BE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27CAFDB4-00DD-467C-9163-7CF6A50E9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7AED29D0-49BE-4815-B435-23EBADF1A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161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D42E7D75-4957-495F-93A9-A73878B71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xmlns="" id="{45742DBD-DC48-430A-933B-6140E8354E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91" indent="0">
              <a:buNone/>
              <a:defRPr sz="2800"/>
            </a:lvl2pPr>
            <a:lvl3pPr marL="914383" indent="0">
              <a:buNone/>
              <a:defRPr sz="2400"/>
            </a:lvl3pPr>
            <a:lvl4pPr marL="1371574" indent="0">
              <a:buNone/>
              <a:defRPr sz="2000"/>
            </a:lvl4pPr>
            <a:lvl5pPr marL="1828765" indent="0">
              <a:buNone/>
              <a:defRPr sz="2000"/>
            </a:lvl5pPr>
            <a:lvl6pPr marL="2285956" indent="0">
              <a:buNone/>
              <a:defRPr sz="2000"/>
            </a:lvl6pPr>
            <a:lvl7pPr marL="2743148" indent="0">
              <a:buNone/>
              <a:defRPr sz="2000"/>
            </a:lvl7pPr>
            <a:lvl8pPr marL="3200339" indent="0">
              <a:buNone/>
              <a:defRPr sz="2000"/>
            </a:lvl8pPr>
            <a:lvl9pPr marL="365753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0038D3DE-2ABD-48E4-A50F-99DB452CB3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1" indent="0">
              <a:buNone/>
              <a:defRPr sz="1400"/>
            </a:lvl2pPr>
            <a:lvl3pPr marL="914383" indent="0">
              <a:buNone/>
              <a:defRPr sz="1200"/>
            </a:lvl3pPr>
            <a:lvl4pPr marL="1371574" indent="0">
              <a:buNone/>
              <a:defRPr sz="1000"/>
            </a:lvl4pPr>
            <a:lvl5pPr marL="1828765" indent="0">
              <a:buNone/>
              <a:defRPr sz="1000"/>
            </a:lvl5pPr>
            <a:lvl6pPr marL="2285956" indent="0">
              <a:buNone/>
              <a:defRPr sz="1000"/>
            </a:lvl6pPr>
            <a:lvl7pPr marL="2743148" indent="0">
              <a:buNone/>
              <a:defRPr sz="1000"/>
            </a:lvl7pPr>
            <a:lvl8pPr marL="3200339" indent="0">
              <a:buNone/>
              <a:defRPr sz="1000"/>
            </a:lvl8pPr>
            <a:lvl9pPr marL="365753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C065EB55-1EA5-45E1-A437-655A802E7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A7842-901E-4357-8F9D-55A681480763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0DBD9CFD-B0D9-4F53-836F-44A0E48DB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DADDA7FA-DC90-4178-8F77-638734FB2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57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5AB03660-BAE5-4929-8587-7B4BBBE88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AAD28260-E7A5-4135-A435-F90684FB91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16ECF9EA-0234-4CB3-8986-697A10A65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E169E-9A83-4A1A-89EE-E2147386E795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77726248-07F6-42D9-8D12-824AF840A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94A0E4B0-B503-45CD-BBE3-D17E38C84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9575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xmlns="" id="{06F276B2-8D5F-4C59-9AB2-CF03DC9C47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8C9F71B5-E578-49A2-9CA8-68E47FEA54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54FB6FFB-CCE5-4C25-95DD-1E037C7F4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7C6BE-269D-4C2E-A847-DBCF4836CBA5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C8CA5F92-4888-4DB8-8641-FC680A51C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FC6D8E17-F43D-4522-9C30-15DBEC907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3685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 4개" type="fourObj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78" y="1600204"/>
            <a:ext cx="5384444" cy="2195984"/>
          </a:xfrm>
        </p:spPr>
        <p:txBody>
          <a:bodyPr/>
          <a:lstStyle>
            <a:lvl1pPr>
              <a:defRPr sz="2799"/>
            </a:lvl1pPr>
            <a:lvl2pPr>
              <a:defRPr sz="2399"/>
            </a:lvl2pPr>
            <a:lvl3pPr>
              <a:defRPr sz="1999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210" y="1600204"/>
            <a:ext cx="5384444" cy="2195984"/>
          </a:xfrm>
        </p:spPr>
        <p:txBody>
          <a:bodyPr/>
          <a:lstStyle>
            <a:lvl1pPr>
              <a:defRPr sz="2799"/>
            </a:lvl1pPr>
            <a:lvl2pPr>
              <a:defRPr sz="2399"/>
            </a:lvl2pPr>
            <a:lvl3pPr>
              <a:defRPr sz="1999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half" idx="3"/>
          </p:nvPr>
        </p:nvSpPr>
        <p:spPr>
          <a:xfrm>
            <a:off x="608016" y="3984193"/>
            <a:ext cx="5384444" cy="2195984"/>
          </a:xfrm>
        </p:spPr>
        <p:txBody>
          <a:bodyPr/>
          <a:lstStyle>
            <a:lvl1pPr>
              <a:defRPr sz="2799"/>
            </a:lvl1pPr>
            <a:lvl2pPr>
              <a:defRPr sz="2399"/>
            </a:lvl2pPr>
            <a:lvl3pPr>
              <a:defRPr sz="1999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half" idx="4"/>
          </p:nvPr>
        </p:nvSpPr>
        <p:spPr>
          <a:xfrm>
            <a:off x="6195648" y="3984193"/>
            <a:ext cx="5384444" cy="2195984"/>
          </a:xfrm>
        </p:spPr>
        <p:txBody>
          <a:bodyPr/>
          <a:lstStyle>
            <a:lvl1pPr>
              <a:defRPr sz="2799"/>
            </a:lvl1pPr>
            <a:lvl2pPr>
              <a:defRPr sz="2399"/>
            </a:lvl2pPr>
            <a:lvl3pPr>
              <a:defRPr sz="1999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10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127E6-F64C-4796-8B2C-2F3C6A27796C}" type="datetime1">
              <a:rPr lang="ko-KR" altLang="en-US" smtClean="0">
                <a:solidFill>
                  <a:srgbClr val="A4510C">
                    <a:tint val="75000"/>
                  </a:srgbClr>
                </a:solidFill>
              </a:rPr>
              <a:pPr/>
              <a:t>2025-04-16</a:t>
            </a:fld>
            <a:endParaRPr lang="ko-KR" altLang="en-US">
              <a:solidFill>
                <a:srgbClr val="A4510C">
                  <a:tint val="75000"/>
                </a:srgbClr>
              </a:solidFill>
            </a:endParaRPr>
          </a:p>
        </p:txBody>
      </p:sp>
      <p:sp>
        <p:nvSpPr>
          <p:cNvPr id="11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A4510C">
                  <a:tint val="75000"/>
                </a:srgbClr>
              </a:solidFill>
            </a:endParaRPr>
          </a:p>
        </p:txBody>
      </p:sp>
      <p:sp>
        <p:nvSpPr>
          <p:cNvPr id="12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>
                <a:solidFill>
                  <a:srgbClr val="A4510C">
                    <a:tint val="75000"/>
                  </a:srgbClr>
                </a:solidFill>
              </a:rPr>
              <a:pPr/>
              <a:t>‹#›</a:t>
            </a:fld>
            <a:endParaRPr lang="ko-KR" altLang="en-US">
              <a:solidFill>
                <a:srgbClr val="A4510C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533986"/>
      </p:ext>
    </p:extLst>
  </p:cSld>
  <p:clrMapOvr>
    <a:masterClrMapping/>
  </p:clrMapOvr>
  <p:transition>
    <p:wedge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4B80F46-60E1-4C7E-89AA-4D9EB9F2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 vert="horz" lIns="91438" tIns="45719" rIns="91438" bIns="45719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8057D8D8-02DC-4BCF-B81D-17039ACF3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38" tIns="45719" rIns="91438" bIns="45719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F854C69E-75F0-4DBB-8FD7-0DE3AFACBA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3C7BE-F52C-491A-A53B-3317B24BA1FF}" type="datetime1">
              <a:rPr lang="ko-KR" altLang="en-US" smtClean="0"/>
              <a:t>2025-04-16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8BBC9780-95DB-4B4C-A257-5216D3935E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/>
              <a:t>성실에너지</a:t>
            </a:r>
            <a:r>
              <a:rPr lang="en-US" altLang="ko-KR"/>
              <a:t>(</a:t>
            </a:r>
            <a:r>
              <a:rPr lang="ko-KR" altLang="en-US"/>
              <a:t>주</a:t>
            </a:r>
            <a:r>
              <a:rPr lang="en-US" altLang="ko-KR"/>
              <a:t>)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F474605B-99C5-4D32-B930-BEA0F58791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2" y="6356353"/>
            <a:ext cx="2743200" cy="365125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99F89-0A0B-4474-89D1-1692AC100E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35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383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6" indent="-228596" algn="l" defTabSz="914383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7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9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70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61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53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44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35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26" indent="-228596" algn="l" defTabSz="914383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1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3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4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65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56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48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39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30" algn="l" defTabSz="91438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12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emf"/><Relationship Id="rId9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모서리가 둥근 직사각형 17"/>
          <p:cNvSpPr/>
          <p:nvPr/>
        </p:nvSpPr>
        <p:spPr>
          <a:xfrm>
            <a:off x="5803530" y="4082493"/>
            <a:ext cx="5590720" cy="1904468"/>
          </a:xfrm>
          <a:prstGeom prst="roundRect">
            <a:avLst/>
          </a:prstGeom>
          <a:ln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338" tIns="45675" rIns="91338" bIns="45675" rtlCol="0" anchor="ctr"/>
          <a:lstStyle/>
          <a:p>
            <a:pPr algn="ctr"/>
            <a:endParaRPr lang="ko-KR" altLang="en-US" sz="1799">
              <a:ln w="28575">
                <a:solidFill>
                  <a:schemeClr val="tx1"/>
                </a:solidFill>
              </a:ln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5001" y="3909819"/>
            <a:ext cx="4342935" cy="2513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Box 16"/>
          <p:cNvSpPr txBox="1"/>
          <p:nvPr/>
        </p:nvSpPr>
        <p:spPr>
          <a:xfrm>
            <a:off x="6693158" y="4298209"/>
            <a:ext cx="3961294" cy="1491600"/>
          </a:xfrm>
          <a:prstGeom prst="rect">
            <a:avLst/>
          </a:prstGeom>
        </p:spPr>
        <p:txBody>
          <a:bodyPr wrap="square" lIns="91338" tIns="45675" rIns="91338" bIns="45675" rtlCol="0">
            <a:spAutoFit/>
          </a:bodyPr>
          <a:lstStyle/>
          <a:p>
            <a:r>
              <a:rPr lang="ko-KR" altLang="en-US" sz="1399" dirty="0" err="1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피크치란</a:t>
            </a:r>
            <a:r>
              <a:rPr lang="en-US" altLang="ko-KR" sz="13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?</a:t>
            </a:r>
          </a:p>
          <a:p>
            <a:r>
              <a:rPr lang="en-US" altLang="ko-KR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15</a:t>
            </a:r>
            <a:r>
              <a:rPr lang="ko-KR" altLang="en-US" sz="1099" dirty="0" err="1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분동안</a:t>
            </a:r>
            <a:r>
              <a:rPr lang="ko-KR" altLang="en-US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전력 사용 최고치를 측정한 값</a:t>
            </a:r>
            <a:r>
              <a:rPr lang="en-US" altLang="ko-KR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</a:p>
          <a:p>
            <a:endParaRPr lang="en-US" altLang="ko-KR" sz="1099" dirty="0">
              <a:solidFill>
                <a:schemeClr val="bg2">
                  <a:lumMod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기본요금에 산정하기 위함</a:t>
            </a:r>
            <a:r>
              <a:rPr lang="en-US" altLang="ko-KR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</a:p>
          <a:p>
            <a:r>
              <a:rPr lang="en-US" altLang="ko-KR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기본요금 </a:t>
            </a:r>
            <a:r>
              <a:rPr lang="en-US" altLang="ko-KR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X </a:t>
            </a:r>
            <a:r>
              <a:rPr lang="ko-KR" altLang="en-US" sz="1099" dirty="0" err="1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최대피크치</a:t>
            </a:r>
            <a:r>
              <a:rPr lang="en-US" altLang="ko-KR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  <a:p>
            <a:r>
              <a:rPr lang="ko-KR" altLang="en-US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평균 사용전력 에서 순간 전력량이 많아 </a:t>
            </a:r>
            <a:r>
              <a:rPr lang="ko-KR" altLang="en-US" sz="1099" dirty="0" err="1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질때</a:t>
            </a:r>
            <a:r>
              <a:rPr lang="ko-KR" altLang="en-US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15</a:t>
            </a:r>
            <a:r>
              <a:rPr lang="ko-KR" altLang="en-US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분을 초과하면 </a:t>
            </a:r>
            <a:endParaRPr lang="en-US" altLang="ko-KR" sz="1099" dirty="0">
              <a:solidFill>
                <a:schemeClr val="bg2">
                  <a:lumMod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최대 피크를 적용 요금으로 정하여 기본 요금이 상승되며 다시 </a:t>
            </a:r>
            <a:endParaRPr lang="en-US" altLang="ko-KR" sz="1099" dirty="0">
              <a:solidFill>
                <a:schemeClr val="bg2">
                  <a:lumMod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적계사용 하여도 상승된 기본 요금을 </a:t>
            </a:r>
            <a:r>
              <a:rPr lang="en-US" altLang="ko-KR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</a:t>
            </a:r>
            <a:r>
              <a:rPr lang="ko-KR" altLang="en-US" sz="1099" dirty="0" err="1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년동안</a:t>
            </a:r>
            <a:r>
              <a:rPr lang="ko-KR" altLang="en-US" sz="10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부과 합니다     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29991" y="658077"/>
            <a:ext cx="8532018" cy="369161"/>
          </a:xfrm>
          <a:prstGeom prst="rect">
            <a:avLst/>
          </a:prstGeom>
        </p:spPr>
        <p:txBody>
          <a:bodyPr wrap="square" lIns="91328" tIns="45671" rIns="91328" bIns="45671" rtlCol="0">
            <a:spAutoFit/>
          </a:bodyPr>
          <a:lstStyle/>
          <a:p>
            <a:r>
              <a:rPr lang="en-US" altLang="ko-KR" sz="1799" b="1" dirty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·</a:t>
            </a:r>
            <a:r>
              <a:rPr lang="ko-KR" altLang="en-US" sz="1799" b="1" dirty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우리나라</a:t>
            </a:r>
            <a:r>
              <a:rPr lang="ko-KR" altLang="en-US" sz="1799" b="1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799" b="1" dirty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전기 요금 적용 정책 </a:t>
            </a:r>
            <a:r>
              <a:rPr lang="ko-KR" altLang="en-US" sz="1799" b="1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계절 </a:t>
            </a:r>
            <a:r>
              <a:rPr lang="ko-KR" altLang="en-US" sz="1799" b="1" dirty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별 </a:t>
            </a:r>
            <a:r>
              <a:rPr lang="ko-KR" altLang="en-US" sz="1799" b="1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시간 </a:t>
            </a:r>
            <a:r>
              <a:rPr lang="ko-KR" altLang="en-US" sz="1799" b="1" dirty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별 계약 요금 이상 </a:t>
            </a:r>
            <a:r>
              <a:rPr lang="ko-KR" altLang="en-US" sz="1799" b="1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순간피크</a:t>
            </a:r>
            <a:r>
              <a:rPr lang="ko-KR" altLang="en-US" sz="1799" b="1" dirty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사용시 등</a:t>
            </a:r>
            <a:endParaRPr lang="en-US" altLang="ko-KR" sz="1799" b="1" dirty="0">
              <a:solidFill>
                <a:schemeClr val="accent6">
                  <a:lumMod val="50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93158" y="1459723"/>
            <a:ext cx="2818612" cy="1568926"/>
          </a:xfrm>
          <a:prstGeom prst="rect">
            <a:avLst/>
          </a:prstGeom>
        </p:spPr>
        <p:txBody>
          <a:bodyPr wrap="square" lIns="91328" tIns="45671" rIns="91328" bIns="45671" rtlCol="0">
            <a:spAutoFit/>
          </a:bodyPr>
          <a:lstStyle/>
          <a:p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[</a:t>
            </a:r>
            <a:r>
              <a:rPr lang="ko-KR" altLang="en-US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기본요금 피크연동제</a:t>
            </a:r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]</a:t>
            </a:r>
          </a:p>
          <a:p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[</a:t>
            </a:r>
            <a:r>
              <a:rPr lang="ko-KR" altLang="en-US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시간대별 차등요금제</a:t>
            </a:r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]</a:t>
            </a:r>
          </a:p>
          <a:p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[</a:t>
            </a:r>
            <a:r>
              <a:rPr lang="ko-KR" altLang="en-US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계절별차등요금제</a:t>
            </a:r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]</a:t>
            </a:r>
          </a:p>
          <a:p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[</a:t>
            </a:r>
            <a:r>
              <a:rPr lang="ko-KR" altLang="en-US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심야전력 요금제도</a:t>
            </a:r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]</a:t>
            </a:r>
          </a:p>
          <a:p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[</a:t>
            </a:r>
            <a:r>
              <a:rPr lang="ko-KR" altLang="en-US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지정기간 수요조정제도</a:t>
            </a:r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]</a:t>
            </a:r>
            <a:r>
              <a:rPr lang="ko-KR" altLang="en-US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                </a:t>
            </a:r>
            <a:endParaRPr lang="en-US" altLang="ko-KR" sz="1199" dirty="0">
              <a:solidFill>
                <a:schemeClr val="bg2">
                  <a:lumMod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[</a:t>
            </a:r>
            <a:r>
              <a:rPr lang="ko-KR" altLang="en-US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주간예고 수요조정제도</a:t>
            </a:r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]</a:t>
            </a:r>
          </a:p>
          <a:p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[</a:t>
            </a:r>
            <a:r>
              <a:rPr lang="ko-KR" altLang="en-US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민간공급능력 활용 지원제도</a:t>
            </a:r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]</a:t>
            </a:r>
          </a:p>
          <a:p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[</a:t>
            </a:r>
            <a:r>
              <a:rPr lang="ko-KR" altLang="en-US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긴급절전 수요조정 제도</a:t>
            </a:r>
            <a:r>
              <a:rPr lang="en-US" altLang="ko-KR" sz="1199" dirty="0">
                <a:solidFill>
                  <a:schemeClr val="bg2">
                    <a:lumMod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]</a:t>
            </a:r>
            <a:endParaRPr lang="ko-KR" altLang="en-US" sz="1199" dirty="0">
              <a:solidFill>
                <a:schemeClr val="bg2">
                  <a:lumMod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065998" y="6404174"/>
            <a:ext cx="6445772" cy="369161"/>
          </a:xfrm>
          <a:prstGeom prst="rect">
            <a:avLst/>
          </a:prstGeom>
        </p:spPr>
        <p:txBody>
          <a:bodyPr wrap="square" lIns="91338" tIns="45675" rIns="91338" bIns="45675">
            <a:spAutoFit/>
          </a:bodyPr>
          <a:lstStyle/>
          <a:p>
            <a:r>
              <a:rPr lang="ko-KR" altLang="en-US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전력 관리에 따라서 많은 전력 요금이 차이가 날수 있습니다 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xmlns="" id="{EA759FB5-5311-4EB9-8B27-D1490012C5DB}"/>
              </a:ext>
            </a:extLst>
          </p:cNvPr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D5886EFB-56BB-4A30-897D-0B7AB0A46A8E}"/>
              </a:ext>
            </a:extLst>
          </p:cNvPr>
          <p:cNvSpPr txBox="1"/>
          <p:nvPr/>
        </p:nvSpPr>
        <p:spPr>
          <a:xfrm>
            <a:off x="828241" y="106706"/>
            <a:ext cx="8773908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en-US" altLang="ko-KR" b="1" dirty="0">
                <a:ea typeface="+mj-ea"/>
                <a:cs typeface="Arial" panose="020B0604020202020204" pitchFamily="34" charset="0"/>
              </a:rPr>
              <a:t>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ea typeface="+mj-ea"/>
                <a:cs typeface="Arial" panose="020B0604020202020204" pitchFamily="34" charset="0"/>
              </a:rPr>
              <a:t>전기요금  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ea typeface="+mj-ea"/>
                <a:cs typeface="Arial" panose="020B0604020202020204" pitchFamily="34" charset="0"/>
              </a:rPr>
              <a:t>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ea typeface="+mj-ea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xmlns="" id="{E61882A6-0257-4994-8FB3-C3601AB39CB3}"/>
              </a:ext>
            </a:extLst>
          </p:cNvPr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>
            <a:extLst>
              <a:ext uri="{FF2B5EF4-FFF2-40B4-BE49-F238E27FC236}">
                <a16:creationId xmlns:a16="http://schemas.microsoft.com/office/drawing/2014/main" xmlns="" id="{6BAF5BBA-159B-439E-BED9-778AF23A871A}"/>
              </a:ext>
            </a:extLst>
          </p:cNvPr>
          <p:cNvSpPr/>
          <p:nvPr/>
        </p:nvSpPr>
        <p:spPr>
          <a:xfrm>
            <a:off x="275713" y="3036067"/>
            <a:ext cx="8532017" cy="645983"/>
          </a:xfrm>
          <a:prstGeom prst="rect">
            <a:avLst/>
          </a:prstGeom>
        </p:spPr>
        <p:txBody>
          <a:bodyPr wrap="square" lIns="91338" tIns="45675" rIns="91338" bIns="45675">
            <a:spAutoFit/>
          </a:bodyPr>
          <a:lstStyle/>
          <a:p>
            <a:r>
              <a:rPr lang="ko-KR" altLang="en-US" sz="1799" dirty="0">
                <a:solidFill>
                  <a:schemeClr val="tx1">
                    <a:lumMod val="95000"/>
                    <a:lumOff val="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799" dirty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일반용 </a:t>
            </a:r>
            <a:r>
              <a:rPr lang="ko-KR" altLang="en-US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전력 </a:t>
            </a:r>
            <a:r>
              <a:rPr lang="en-US" altLang="ko-KR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갑</a:t>
            </a:r>
            <a:r>
              <a:rPr lang="en-US" altLang="ko-KR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)1</a:t>
            </a:r>
            <a:r>
              <a:rPr lang="ko-KR" altLang="en-US" sz="1799" dirty="0">
                <a:solidFill>
                  <a:schemeClr val="tx1">
                    <a:lumMod val="95000"/>
                    <a:lumOff val="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은 해당 </a:t>
            </a:r>
            <a:r>
              <a:rPr lang="ko-KR" altLang="en-US" sz="1799" dirty="0" err="1">
                <a:solidFill>
                  <a:schemeClr val="tx1">
                    <a:lumMod val="95000"/>
                    <a:lumOff val="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않되며</a:t>
            </a:r>
            <a:r>
              <a:rPr lang="ko-KR" altLang="en-US" sz="1799" dirty="0">
                <a:solidFill>
                  <a:schemeClr val="tx1">
                    <a:lumMod val="95000"/>
                    <a:lumOff val="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일반용 전력</a:t>
            </a:r>
            <a:r>
              <a:rPr lang="en-US" altLang="ko-KR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갑</a:t>
            </a:r>
            <a:r>
              <a:rPr lang="en-US" altLang="ko-KR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)2</a:t>
            </a:r>
            <a:r>
              <a:rPr lang="en-US" altLang="ko-KR" sz="1799" dirty="0">
                <a:solidFill>
                  <a:schemeClr val="tx1">
                    <a:lumMod val="95000"/>
                    <a:lumOff val="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799" dirty="0">
                <a:solidFill>
                  <a:schemeClr val="tx1">
                    <a:lumMod val="95000"/>
                    <a:lumOff val="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와 </a:t>
            </a:r>
            <a:r>
              <a:rPr lang="en-US" altLang="ko-KR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을</a:t>
            </a:r>
            <a:r>
              <a:rPr lang="en-US" altLang="ko-KR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sz="1799" dirty="0">
                <a:solidFill>
                  <a:schemeClr val="tx1">
                    <a:lumMod val="95000"/>
                    <a:lumOff val="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해당 </a:t>
            </a:r>
            <a:r>
              <a:rPr lang="ko-KR" altLang="en-US" sz="1799" dirty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산업용</a:t>
            </a:r>
            <a:r>
              <a:rPr lang="ko-KR" altLang="en-US" sz="1799" dirty="0">
                <a:solidFill>
                  <a:schemeClr val="tx1">
                    <a:lumMod val="95000"/>
                    <a:lumOff val="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도 </a:t>
            </a:r>
            <a:r>
              <a:rPr lang="ko-KR" altLang="en-US" sz="1799" dirty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갑</a:t>
            </a:r>
            <a:r>
              <a:rPr lang="en-US" altLang="ko-KR" sz="1799" dirty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 </a:t>
            </a:r>
            <a:r>
              <a:rPr lang="ko-KR" altLang="en-US" sz="1799" dirty="0">
                <a:solidFill>
                  <a:schemeClr val="tx1">
                    <a:lumMod val="95000"/>
                    <a:lumOff val="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와 </a:t>
            </a:r>
            <a:r>
              <a:rPr lang="en-US" altLang="ko-KR" sz="1799" dirty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799" dirty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을</a:t>
            </a:r>
            <a:r>
              <a:rPr lang="en-US" altLang="ko-KR" sz="1799" dirty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  <a:p>
            <a:r>
              <a:rPr lang="en-US" altLang="ko-KR" sz="1799" dirty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799" dirty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교육용</a:t>
            </a:r>
            <a:r>
              <a:rPr lang="ko-KR" altLang="en-US" sz="1799" dirty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을</a:t>
            </a:r>
            <a:r>
              <a:rPr lang="en-US" altLang="ko-KR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en-US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해당 </a:t>
            </a:r>
            <a:r>
              <a:rPr lang="ko-KR" altLang="en-US" sz="1799" dirty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전기차 </a:t>
            </a:r>
            <a:r>
              <a:rPr lang="ko-KR" altLang="en-US" sz="1799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충전기 해당</a:t>
            </a:r>
            <a:r>
              <a:rPr lang="ko-KR" altLang="en-US" sz="1799" dirty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9F51396B-9A94-410C-A646-0FDA148465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7412" y="1235461"/>
            <a:ext cx="3352800" cy="263842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xmlns="" id="{631D59E4-BFC4-4314-92D5-CC23FC9AC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713" y="996268"/>
            <a:ext cx="6201287" cy="1904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307883"/>
      </p:ext>
    </p:extLst>
  </p:cSld>
  <p:clrMapOvr>
    <a:masterClrMapping/>
  </p:clrMapOvr>
  <p:transition>
    <p:wedge/>
    <p:sndAc>
      <p:stSnd>
        <p:snd r:embed="rId2" name="camera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F9F5298-BFD4-4E8B-851D-1D0EDACE6116}"/>
              </a:ext>
            </a:extLst>
          </p:cNvPr>
          <p:cNvSpPr txBox="1"/>
          <p:nvPr/>
        </p:nvSpPr>
        <p:spPr>
          <a:xfrm>
            <a:off x="4783651" y="1669669"/>
            <a:ext cx="7069043" cy="1200327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lvl="0">
              <a:defRPr/>
            </a:pPr>
            <a:r>
              <a:rPr lang="en-US" altLang="ko-KR" sz="1200" b="1" dirty="0"/>
              <a:t> - </a:t>
            </a:r>
            <a:r>
              <a:rPr lang="ko-KR" altLang="en-US" sz="1200" b="1" dirty="0"/>
              <a:t>부하 이동</a:t>
            </a:r>
            <a:r>
              <a:rPr lang="en-US" altLang="ko-KR" sz="1200" b="1" dirty="0"/>
              <a:t>(Peak</a:t>
            </a:r>
            <a:r>
              <a:rPr lang="ko-KR" altLang="en-US" sz="1200" b="1" dirty="0"/>
              <a:t> </a:t>
            </a:r>
            <a:r>
              <a:rPr lang="en-US" altLang="ko-KR" sz="1200" b="1" dirty="0"/>
              <a:t>Shifting)</a:t>
            </a:r>
            <a:r>
              <a:rPr lang="ko-KR" altLang="en-US" sz="1200" b="1" dirty="0"/>
              <a:t> </a:t>
            </a:r>
            <a:r>
              <a:rPr lang="en-US" altLang="ko-KR" sz="1200" b="1" dirty="0"/>
              <a:t>:</a:t>
            </a:r>
            <a:r>
              <a:rPr lang="ko-KR" altLang="en-US" sz="1200" b="1" dirty="0"/>
              <a:t> 심야에 저렴한 전기를 배터리에 저장 낮 시간대 비싼 전기를 대체 </a:t>
            </a:r>
            <a:endParaRPr lang="en-US" altLang="ko-KR" sz="1200" b="1" baseline="30000" dirty="0"/>
          </a:p>
          <a:p>
            <a:pPr>
              <a:defRPr/>
            </a:pPr>
            <a:endParaRPr lang="en-US" altLang="ko-KR" sz="1200" b="1" dirty="0"/>
          </a:p>
          <a:p>
            <a:pPr>
              <a:defRPr/>
            </a:pPr>
            <a:r>
              <a:rPr lang="en-US" altLang="ko-KR" sz="1200" b="1" dirty="0"/>
              <a:t> - </a:t>
            </a:r>
            <a:r>
              <a:rPr lang="ko-KR" altLang="en-US" sz="1200" b="1" dirty="0"/>
              <a:t>피크 전력 보상 </a:t>
            </a:r>
            <a:r>
              <a:rPr lang="en-US" altLang="ko-KR" sz="1200" b="1" dirty="0"/>
              <a:t>: </a:t>
            </a:r>
            <a:r>
              <a:rPr lang="ko-KR" altLang="en-US" sz="1200" b="1" dirty="0"/>
              <a:t>사용 전력이 갑자기 상승 </a:t>
            </a:r>
            <a:r>
              <a:rPr lang="ko-KR" altLang="en-US" sz="1200" b="1" dirty="0" err="1"/>
              <a:t>할때</a:t>
            </a:r>
            <a:r>
              <a:rPr lang="ko-KR" altLang="en-US" sz="1200" b="1" dirty="0"/>
              <a:t>  </a:t>
            </a:r>
            <a:r>
              <a:rPr lang="en-US" altLang="ko-KR" sz="1200" b="1" dirty="0"/>
              <a:t>ESS </a:t>
            </a:r>
            <a:r>
              <a:rPr lang="ko-KR" altLang="en-US" sz="1200" b="1" dirty="0"/>
              <a:t>로 전력공급  상승 억제 </a:t>
            </a:r>
            <a:endParaRPr lang="en-US" altLang="ko-KR" sz="1300" b="1" dirty="0"/>
          </a:p>
          <a:p>
            <a:pPr lvl="0">
              <a:defRPr/>
            </a:pPr>
            <a:endParaRPr lang="en-US" altLang="ko-KR" sz="1200" b="1" dirty="0"/>
          </a:p>
          <a:p>
            <a:pPr lvl="0">
              <a:defRPr/>
            </a:pPr>
            <a:r>
              <a:rPr lang="en-US" altLang="ko-KR" sz="1200" b="1" dirty="0"/>
              <a:t> - </a:t>
            </a:r>
            <a:r>
              <a:rPr lang="ko-KR" altLang="en-US" sz="1200" b="1" dirty="0"/>
              <a:t>재생에너지 연계 </a:t>
            </a:r>
            <a:r>
              <a:rPr lang="en-US" altLang="ko-KR" sz="1200" b="1" dirty="0"/>
              <a:t>: </a:t>
            </a:r>
            <a:r>
              <a:rPr lang="ko-KR" altLang="en-US" sz="1200" b="1" dirty="0"/>
              <a:t>태양광 </a:t>
            </a:r>
            <a:r>
              <a:rPr lang="en-US" altLang="ko-KR" sz="1200" b="1" dirty="0"/>
              <a:t>(Photo</a:t>
            </a:r>
            <a:r>
              <a:rPr lang="ko-KR" altLang="en-US" sz="1200" b="1" dirty="0"/>
              <a:t> </a:t>
            </a:r>
            <a:r>
              <a:rPr lang="en-US" altLang="ko-KR" sz="1200" b="1" dirty="0"/>
              <a:t>Voltaic : PV) </a:t>
            </a:r>
            <a:r>
              <a:rPr lang="ko-KR" altLang="en-US" sz="1200" b="1" dirty="0"/>
              <a:t>발전 원의 한계 보완 </a:t>
            </a:r>
            <a:r>
              <a:rPr lang="en-US" altLang="ko-KR" sz="1200" b="1" baseline="30000" dirty="0"/>
              <a:t> </a:t>
            </a:r>
          </a:p>
          <a:p>
            <a:pPr lvl="0">
              <a:defRPr/>
            </a:pPr>
            <a:r>
              <a:rPr lang="en-US" altLang="ko-KR" sz="1200" b="1" dirty="0"/>
              <a:t>            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AD9F341-E575-4F30-8C00-54EC0FA8C1DB}"/>
              </a:ext>
            </a:extLst>
          </p:cNvPr>
          <p:cNvSpPr txBox="1"/>
          <p:nvPr/>
        </p:nvSpPr>
        <p:spPr>
          <a:xfrm>
            <a:off x="857275" y="769531"/>
            <a:ext cx="10868025" cy="32316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en-US" altLang="ko-KR" sz="1500" b="1" dirty="0"/>
              <a:t>ESS (Energy Storage System) </a:t>
            </a:r>
            <a:r>
              <a:rPr lang="ko-KR" altLang="en-US" sz="1500" b="1" dirty="0"/>
              <a:t>는 에너지를 저장하였다가 필요할 때 사용할 수 있는 에너지 저장 장치이다</a:t>
            </a:r>
            <a:r>
              <a:rPr lang="en-US" altLang="ko-KR" sz="1500" b="1" dirty="0"/>
              <a:t>. </a:t>
            </a:r>
            <a:endParaRPr lang="en-US" altLang="ko-KR" sz="15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7CE1055-9D6D-451D-8857-89F98967C001}"/>
              </a:ext>
            </a:extLst>
          </p:cNvPr>
          <p:cNvSpPr txBox="1"/>
          <p:nvPr/>
        </p:nvSpPr>
        <p:spPr>
          <a:xfrm>
            <a:off x="828241" y="96316"/>
            <a:ext cx="8773908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ea typeface="+mj-ea"/>
                <a:cs typeface="Arial" panose="020B0604020202020204" pitchFamily="34" charset="0"/>
              </a:rPr>
              <a:t> ESS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ea typeface="+mj-ea"/>
                <a:cs typeface="Arial" panose="020B0604020202020204" pitchFamily="34" charset="0"/>
              </a:rPr>
              <a:t>를 이용한 전기료 저감 방법 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ea typeface="+mj-ea"/>
                <a:cs typeface="Arial" panose="020B0604020202020204" pitchFamily="34" charset="0"/>
              </a:rPr>
              <a:t>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ea typeface="+mj-ea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ea typeface="+mj-ea"/>
              <a:cs typeface="Arial" panose="020B0604020202020204" pitchFamily="34" charset="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5" descr="C:\Users\권기형\Desktop\화면 캡처 2021-04-16 1138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99" y="1866927"/>
            <a:ext cx="3710718" cy="2307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914379" y="1341181"/>
            <a:ext cx="1582484" cy="29238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ko-KR" altLang="en-US" sz="1300" b="1" dirty="0"/>
              <a:t>가정용 </a:t>
            </a:r>
            <a:r>
              <a:rPr lang="en-US" altLang="ko-KR" sz="1300" b="1" dirty="0"/>
              <a:t>ESS </a:t>
            </a:r>
            <a:r>
              <a:rPr lang="ko-KR" altLang="en-US" sz="1300" b="1" dirty="0"/>
              <a:t>개념도</a:t>
            </a:r>
          </a:p>
        </p:txBody>
      </p:sp>
      <p:pic>
        <p:nvPicPr>
          <p:cNvPr id="18" name="Picture 3" descr="C:\Users\권기형\Desktop\중형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817" y="4942113"/>
            <a:ext cx="1614737" cy="150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권기형\Desktop\대형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518" y="4942115"/>
            <a:ext cx="1668042" cy="150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2978772" y="5103765"/>
            <a:ext cx="518091" cy="29238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ko-KR" altLang="en-US" sz="1300" dirty="0"/>
              <a:t>소형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45533" y="5078487"/>
            <a:ext cx="518091" cy="29238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ko-KR" altLang="en-US" sz="1300" dirty="0"/>
              <a:t>중형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591631" y="5091233"/>
            <a:ext cx="518091" cy="29238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ko-KR" altLang="en-US" sz="1300" dirty="0"/>
              <a:t>대형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249961" y="5582520"/>
            <a:ext cx="2121089" cy="892550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ko-KR" altLang="en-US" sz="1300" dirty="0"/>
              <a:t>가정용</a:t>
            </a:r>
            <a:r>
              <a:rPr lang="en-US" altLang="ko-KR" sz="1300" dirty="0"/>
              <a:t>/</a:t>
            </a:r>
            <a:r>
              <a:rPr lang="ko-KR" altLang="en-US" sz="1300" dirty="0"/>
              <a:t>태양광</a:t>
            </a:r>
            <a:r>
              <a:rPr lang="en-US" altLang="ko-KR" sz="1300" dirty="0"/>
              <a:t>,</a:t>
            </a:r>
            <a:r>
              <a:rPr lang="ko-KR" altLang="en-US" sz="1300" dirty="0" err="1"/>
              <a:t>풍력연계형</a:t>
            </a:r>
            <a:endParaRPr lang="en-US" altLang="ko-KR" sz="1300" dirty="0"/>
          </a:p>
          <a:p>
            <a:r>
              <a:rPr lang="ko-KR" altLang="en-US" sz="1300" dirty="0"/>
              <a:t>용량 </a:t>
            </a:r>
            <a:r>
              <a:rPr lang="en-US" altLang="ko-KR" sz="1300" dirty="0"/>
              <a:t>: </a:t>
            </a:r>
            <a:r>
              <a:rPr lang="en-US" altLang="ko-KR" sz="1300" dirty="0">
                <a:latin typeface="맑은 고딕"/>
                <a:ea typeface="맑은 고딕"/>
              </a:rPr>
              <a:t>~25kwh</a:t>
            </a:r>
          </a:p>
          <a:p>
            <a:endParaRPr lang="ko-KR" altLang="en-US" sz="1300" dirty="0"/>
          </a:p>
          <a:p>
            <a:endParaRPr lang="ko-KR" altLang="en-US" sz="1300" dirty="0"/>
          </a:p>
        </p:txBody>
      </p:sp>
      <p:sp>
        <p:nvSpPr>
          <p:cNvPr id="24" name="TextBox 23"/>
          <p:cNvSpPr txBox="1"/>
          <p:nvPr/>
        </p:nvSpPr>
        <p:spPr>
          <a:xfrm>
            <a:off x="6139554" y="5373527"/>
            <a:ext cx="1552024" cy="892550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ko-KR" altLang="en-US" sz="1300" dirty="0"/>
              <a:t>상업용</a:t>
            </a:r>
            <a:endParaRPr lang="en-US" altLang="ko-KR" sz="1300" dirty="0"/>
          </a:p>
          <a:p>
            <a:r>
              <a:rPr lang="ko-KR" altLang="en-US" sz="1300" dirty="0"/>
              <a:t>용량 </a:t>
            </a:r>
            <a:r>
              <a:rPr lang="en-US" altLang="ko-KR" sz="1300" dirty="0"/>
              <a:t>: 25</a:t>
            </a:r>
            <a:r>
              <a:rPr lang="en-US" altLang="ko-KR" sz="1300" dirty="0">
                <a:latin typeface="맑은 고딕"/>
                <a:ea typeface="맑은 고딕"/>
              </a:rPr>
              <a:t>~100kwh</a:t>
            </a:r>
          </a:p>
          <a:p>
            <a:r>
              <a:rPr lang="ko-KR" altLang="en-US" sz="1300" dirty="0">
                <a:latin typeface="맑은 고딕"/>
                <a:ea typeface="맑은 고딕"/>
              </a:rPr>
              <a:t>중형 </a:t>
            </a:r>
            <a:r>
              <a:rPr lang="en-US" altLang="ko-KR" sz="1300" dirty="0">
                <a:latin typeface="맑은 고딕"/>
                <a:ea typeface="맑은 고딕"/>
              </a:rPr>
              <a:t>UPS </a:t>
            </a:r>
            <a:r>
              <a:rPr lang="ko-KR" altLang="en-US" sz="1300" dirty="0">
                <a:latin typeface="맑은 고딕"/>
                <a:ea typeface="맑은 고딕"/>
              </a:rPr>
              <a:t>기능</a:t>
            </a:r>
            <a:endParaRPr lang="en-US" altLang="ko-KR" sz="1300" dirty="0">
              <a:latin typeface="맑은 고딕"/>
              <a:ea typeface="맑은 고딕"/>
            </a:endParaRPr>
          </a:p>
          <a:p>
            <a:r>
              <a:rPr lang="en-US" altLang="ko-KR" sz="1300" dirty="0">
                <a:latin typeface="맑은 고딕"/>
                <a:ea typeface="맑은 고딕"/>
              </a:rPr>
              <a:t>EV</a:t>
            </a:r>
            <a:r>
              <a:rPr lang="ko-KR" altLang="en-US" sz="1300" dirty="0">
                <a:latin typeface="맑은 고딕"/>
                <a:ea typeface="맑은 고딕"/>
              </a:rPr>
              <a:t>충전소</a:t>
            </a:r>
            <a:endParaRPr lang="ko-KR" altLang="en-US" sz="1300" dirty="0"/>
          </a:p>
        </p:txBody>
      </p:sp>
      <p:sp>
        <p:nvSpPr>
          <p:cNvPr id="25" name="TextBox 24"/>
          <p:cNvSpPr txBox="1"/>
          <p:nvPr/>
        </p:nvSpPr>
        <p:spPr>
          <a:xfrm>
            <a:off x="9590681" y="5396153"/>
            <a:ext cx="1561646" cy="892552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ko-KR" altLang="en-US" sz="1300" dirty="0"/>
              <a:t>태양광</a:t>
            </a:r>
            <a:r>
              <a:rPr lang="en-US" altLang="ko-KR" sz="1300" dirty="0"/>
              <a:t>.</a:t>
            </a:r>
            <a:r>
              <a:rPr lang="ko-KR" altLang="en-US" sz="1300" dirty="0"/>
              <a:t>풍력연계용</a:t>
            </a:r>
            <a:endParaRPr lang="en-US" altLang="ko-KR" sz="1300" dirty="0"/>
          </a:p>
          <a:p>
            <a:r>
              <a:rPr lang="ko-KR" altLang="en-US" sz="1300" dirty="0"/>
              <a:t>전력안정용</a:t>
            </a:r>
            <a:endParaRPr lang="en-US" altLang="ko-KR" sz="1300" dirty="0"/>
          </a:p>
          <a:p>
            <a:r>
              <a:rPr lang="ko-KR" altLang="en-US" sz="1300" dirty="0"/>
              <a:t>용량 </a:t>
            </a:r>
            <a:r>
              <a:rPr lang="en-US" altLang="ko-KR" sz="1300" dirty="0"/>
              <a:t>: 1Mwh</a:t>
            </a:r>
            <a:r>
              <a:rPr lang="en-US" altLang="ko-KR" sz="1300" dirty="0">
                <a:latin typeface="맑은 고딕"/>
                <a:ea typeface="맑은 고딕"/>
              </a:rPr>
              <a:t>~</a:t>
            </a:r>
          </a:p>
          <a:p>
            <a:r>
              <a:rPr lang="ko-KR" altLang="en-US" sz="1300" dirty="0">
                <a:latin typeface="맑은 고딕"/>
                <a:ea typeface="맑은 고딕"/>
              </a:rPr>
              <a:t>대형 </a:t>
            </a:r>
            <a:r>
              <a:rPr lang="en-US" altLang="ko-KR" sz="1300" dirty="0">
                <a:latin typeface="맑은 고딕"/>
                <a:ea typeface="맑은 고딕"/>
              </a:rPr>
              <a:t>UPS </a:t>
            </a:r>
            <a:r>
              <a:rPr lang="ko-KR" altLang="en-US" sz="1300" dirty="0">
                <a:latin typeface="맑은 고딕"/>
                <a:ea typeface="맑은 고딕"/>
              </a:rPr>
              <a:t>기능</a:t>
            </a:r>
            <a:endParaRPr lang="ko-KR" altLang="en-US" sz="1300" dirty="0"/>
          </a:p>
        </p:txBody>
      </p:sp>
      <p:sp>
        <p:nvSpPr>
          <p:cNvPr id="26" name="TextBox 25"/>
          <p:cNvSpPr txBox="1"/>
          <p:nvPr/>
        </p:nvSpPr>
        <p:spPr>
          <a:xfrm>
            <a:off x="3178678" y="4416698"/>
            <a:ext cx="1077539" cy="29238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ko-KR" altLang="en-US" sz="1300" b="1" dirty="0"/>
              <a:t>용도별 분류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88999" y="1268581"/>
            <a:ext cx="1023037" cy="29238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en-US" altLang="ko-KR" sz="1300" b="1" dirty="0"/>
              <a:t>ESS</a:t>
            </a:r>
            <a:r>
              <a:rPr lang="ko-KR" altLang="en-US" sz="1300" b="1" dirty="0"/>
              <a:t>의 기능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2</a:t>
            </a:fld>
            <a:endParaRPr lang="ko-KR" altLang="en-US"/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xmlns="" id="{74A85A91-8135-4126-A206-C3D9C10FE9E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5084393" y="3055062"/>
            <a:ext cx="3933662" cy="1745332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xmlns="" id="{C724915B-BFE8-40ED-BDE8-68E1E0B01CE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9392426" y="3107500"/>
            <a:ext cx="1961376" cy="1706860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xmlns="" id="{A7F3243E-7557-4E4B-949B-511DE2353A0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65513" y="4709086"/>
            <a:ext cx="1961377" cy="159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845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3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061585" y="1005426"/>
            <a:ext cx="10941848" cy="1538881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ct val="0"/>
              </a:spcBef>
              <a:buFontTx/>
              <a:buChar char="-"/>
              <a:defRPr/>
            </a:pPr>
            <a:r>
              <a:rPr lang="en-US" altLang="ko-KR" sz="1300" b="1" dirty="0">
                <a:latin typeface="+mj-ea"/>
                <a:ea typeface="+mj-ea"/>
                <a:cs typeface="Arial" panose="020B0604020202020204" pitchFamily="34" charset="0"/>
              </a:rPr>
              <a:t>GTC Portable ESS</a:t>
            </a:r>
            <a:r>
              <a:rPr lang="ko-KR" altLang="en-US" sz="1300" b="1" dirty="0">
                <a:latin typeface="+mj-ea"/>
                <a:ea typeface="+mj-ea"/>
                <a:cs typeface="Arial" panose="020B0604020202020204" pitchFamily="34" charset="0"/>
              </a:rPr>
              <a:t>는 </a:t>
            </a:r>
            <a:r>
              <a:rPr lang="ko-KR" altLang="en-US" sz="1300" b="1" dirty="0">
                <a:latin typeface="+mj-ea"/>
                <a:ea typeface="+mj-ea"/>
              </a:rPr>
              <a:t>전기요금이 저렴한 시간이나 심야에 충전하여 </a:t>
            </a:r>
            <a:r>
              <a:rPr lang="ko-KR" altLang="en-US" sz="1300" b="1" dirty="0">
                <a:solidFill>
                  <a:srgbClr val="FF0000"/>
                </a:solidFill>
                <a:latin typeface="+mj-ea"/>
                <a:ea typeface="+mj-ea"/>
              </a:rPr>
              <a:t>피크시나</a:t>
            </a:r>
            <a:r>
              <a:rPr lang="en-US" altLang="ko-KR" sz="1300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ko-KR" altLang="en-US" sz="1300" b="1" dirty="0">
                <a:solidFill>
                  <a:srgbClr val="FF0000"/>
                </a:solidFill>
                <a:latin typeface="+mj-ea"/>
                <a:ea typeface="+mj-ea"/>
              </a:rPr>
              <a:t> 전기 요금이 비싼 시간대에 부하 이동으로 사용하여 전기 </a:t>
            </a:r>
            <a:endParaRPr lang="en-US" altLang="ko-KR" sz="1300" b="1" dirty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1300" b="1" dirty="0">
                <a:solidFill>
                  <a:srgbClr val="FF0000"/>
                </a:solidFill>
                <a:latin typeface="+mj-ea"/>
                <a:ea typeface="+mj-ea"/>
              </a:rPr>
              <a:t>     요금을 </a:t>
            </a:r>
            <a:r>
              <a:rPr lang="en-US" altLang="ko-KR" sz="1300" b="1" dirty="0">
                <a:solidFill>
                  <a:srgbClr val="FF0000"/>
                </a:solidFill>
                <a:latin typeface="+mj-ea"/>
                <a:ea typeface="+mj-ea"/>
              </a:rPr>
              <a:t>40-50% </a:t>
            </a:r>
            <a:r>
              <a:rPr lang="ko-KR" altLang="en-US" sz="1300" b="1" dirty="0">
                <a:solidFill>
                  <a:srgbClr val="FF0000"/>
                </a:solidFill>
                <a:latin typeface="+mj-ea"/>
                <a:ea typeface="+mj-ea"/>
              </a:rPr>
              <a:t>절감</a:t>
            </a:r>
            <a:r>
              <a:rPr lang="ko-KR" altLang="en-US" sz="1300" b="1" dirty="0">
                <a:latin typeface="+mj-ea"/>
                <a:ea typeface="+mj-ea"/>
              </a:rPr>
              <a:t>할 수 있다</a:t>
            </a:r>
            <a:r>
              <a:rPr lang="en-US" altLang="ko-KR" sz="1300" b="1" dirty="0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ko-KR" sz="1300" b="1" dirty="0">
                <a:latin typeface="+mj-ea"/>
                <a:ea typeface="+mj-ea"/>
                <a:cs typeface="Arial"/>
              </a:rPr>
              <a:t>-    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신재생에너지 연계하여 동작 중  여유 전력은  전자식 적산 전력계에 의해 가정에서 한전전력 계통으로 송전할 수 있어 전력 차감효과가 </a:t>
            </a:r>
            <a:endParaRPr lang="en-US" altLang="ko-KR" sz="1300" b="1" dirty="0">
              <a:latin typeface="+mj-ea"/>
              <a:ea typeface="+mj-ea"/>
              <a:cs typeface="Arial"/>
            </a:endParaRPr>
          </a:p>
          <a:p>
            <a:pPr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1300" b="1" dirty="0">
                <a:latin typeface="+mj-ea"/>
                <a:ea typeface="+mj-ea"/>
                <a:cs typeface="Arial"/>
              </a:rPr>
              <a:t>     기능과 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 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환경 조건에 따라 전력판매도 가능하다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.</a:t>
            </a:r>
            <a:endParaRPr lang="ko-KR" altLang="en-US" sz="1300" b="1" dirty="0">
              <a:latin typeface="+mj-ea"/>
              <a:ea typeface="+mj-ea"/>
              <a:cs typeface="Arial"/>
            </a:endParaRPr>
          </a:p>
          <a:p>
            <a:pPr marL="285745" indent="-285745">
              <a:spcBef>
                <a:spcPct val="0"/>
              </a:spcBef>
              <a:buFont typeface="Wingdings" panose="05000000000000000000" pitchFamily="2" charset="2"/>
              <a:buChar char="§"/>
              <a:defRPr/>
            </a:pPr>
            <a:endParaRPr lang="ko-KR" altLang="en-US" sz="1600" b="1" dirty="0">
              <a:ea typeface="나눔스퀘어라운드 Regular"/>
              <a:cs typeface="Arial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B7A41C1B-13A3-40B9-BD5B-A0F9FB3F0C7D}"/>
              </a:ext>
            </a:extLst>
          </p:cNvPr>
          <p:cNvSpPr txBox="1"/>
          <p:nvPr/>
        </p:nvSpPr>
        <p:spPr>
          <a:xfrm>
            <a:off x="851244" y="10711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ESS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기능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1061585" y="2336313"/>
            <a:ext cx="10512335" cy="2048601"/>
            <a:chOff x="984051" y="2610492"/>
            <a:chExt cx="10512335" cy="2048601"/>
          </a:xfrm>
        </p:grpSpPr>
        <p:pic>
          <p:nvPicPr>
            <p:cNvPr id="36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4051" y="2616667"/>
              <a:ext cx="4679986" cy="20424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2" name="직사각형 41"/>
            <p:cNvSpPr/>
            <p:nvPr/>
          </p:nvSpPr>
          <p:spPr>
            <a:xfrm>
              <a:off x="5885052" y="2610492"/>
              <a:ext cx="5611334" cy="1279440"/>
            </a:xfrm>
            <a:prstGeom prst="rect">
              <a:avLst/>
            </a:prstGeom>
            <a:ln>
              <a:noFill/>
            </a:ln>
            <a:effectLst>
              <a:glow rad="139700">
                <a:schemeClr val="accent1">
                  <a:satMod val="175000"/>
                  <a:alpha val="40000"/>
                </a:schemeClr>
              </a:glow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wrap="square" lIns="78346" tIns="39173" rIns="78346" bIns="39173">
              <a:spAutoFit/>
            </a:bodyPr>
            <a:lstStyle/>
            <a:p>
              <a:pPr>
                <a:defRPr/>
              </a:pPr>
              <a:r>
                <a:rPr lang="en-US" altLang="ko-KR" sz="1300" b="1" dirty="0">
                  <a:solidFill>
                    <a:schemeClr val="accent1"/>
                  </a:solidFill>
                  <a:latin typeface="+mn-ea"/>
                  <a:cs typeface="Arial" charset="0"/>
                </a:rPr>
                <a:t>pick  cut  </a:t>
              </a:r>
              <a:r>
                <a:rPr lang="ko-KR" altLang="en-US" sz="13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cs typeface="Arial" charset="0"/>
                </a:rPr>
                <a:t>기능으로  최대부하  줄이고  전기 요금을 줄인다</a:t>
              </a:r>
              <a:r>
                <a:rPr lang="en-US" altLang="ko-KR" sz="13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cs typeface="Arial" charset="0"/>
                </a:rPr>
                <a:t>(</a:t>
              </a:r>
              <a:r>
                <a:rPr lang="ko-KR" altLang="en-US" sz="13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cs typeface="Arial" charset="0"/>
                </a:rPr>
                <a:t>부하평준화</a:t>
              </a:r>
              <a:r>
                <a:rPr lang="en-US" altLang="ko-KR" sz="13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cs typeface="Arial" charset="0"/>
                </a:rPr>
                <a:t>)                      </a:t>
              </a:r>
            </a:p>
            <a:p>
              <a:pPr>
                <a:defRPr/>
              </a:pPr>
              <a:r>
                <a:rPr lang="ko-KR" altLang="en-US" sz="13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cs typeface="Arial" charset="0"/>
                </a:rPr>
                <a:t>기본요금 이  결정되는 것은  </a:t>
              </a:r>
              <a:r>
                <a:rPr lang="ko-KR" altLang="en-US" sz="1300" b="1" dirty="0">
                  <a:solidFill>
                    <a:schemeClr val="accent1"/>
                  </a:solidFill>
                  <a:latin typeface="+mn-ea"/>
                  <a:cs typeface="Arial" charset="0"/>
                </a:rPr>
                <a:t>요금 적용 전력과  </a:t>
              </a:r>
              <a:r>
                <a:rPr lang="en-US" altLang="ko-KR" sz="1300" b="1" dirty="0">
                  <a:solidFill>
                    <a:schemeClr val="accent1"/>
                  </a:solidFill>
                  <a:latin typeface="+mn-ea"/>
                  <a:cs typeface="Arial" charset="0"/>
                </a:rPr>
                <a:t>x  </a:t>
              </a:r>
              <a:r>
                <a:rPr lang="ko-KR" altLang="en-US" sz="1300" b="1" dirty="0">
                  <a:solidFill>
                    <a:schemeClr val="accent1"/>
                  </a:solidFill>
                  <a:latin typeface="+mn-ea"/>
                  <a:cs typeface="Arial" charset="0"/>
                </a:rPr>
                <a:t>기본요금</a:t>
              </a:r>
              <a:r>
                <a:rPr lang="en-US" altLang="ko-KR" sz="1300" b="1" dirty="0">
                  <a:solidFill>
                    <a:schemeClr val="accent1"/>
                  </a:solidFill>
                  <a:latin typeface="+mn-ea"/>
                  <a:cs typeface="Arial" charset="0"/>
                </a:rPr>
                <a:t>  +  </a:t>
              </a:r>
              <a:r>
                <a:rPr lang="ko-KR" altLang="en-US" sz="1300" b="1" dirty="0">
                  <a:solidFill>
                    <a:schemeClr val="accent1"/>
                  </a:solidFill>
                  <a:latin typeface="+mn-ea"/>
                  <a:cs typeface="Arial" charset="0"/>
                </a:rPr>
                <a:t>사용요금</a:t>
              </a:r>
              <a:r>
                <a:rPr lang="ko-KR" altLang="en-US" sz="1300" b="1" dirty="0">
                  <a:solidFill>
                    <a:srgbClr val="C00000"/>
                  </a:solidFill>
                  <a:latin typeface="+mn-ea"/>
                  <a:cs typeface="Arial" charset="0"/>
                </a:rPr>
                <a:t> </a:t>
              </a:r>
              <a:endParaRPr lang="en-US" altLang="ko-KR" sz="1300" b="1" dirty="0">
                <a:solidFill>
                  <a:srgbClr val="C00000"/>
                </a:solidFill>
                <a:latin typeface="+mn-ea"/>
                <a:cs typeface="Arial" charset="0"/>
              </a:endParaRPr>
            </a:p>
            <a:p>
              <a:pPr>
                <a:defRPr/>
              </a:pPr>
              <a:r>
                <a:rPr lang="ko-KR" altLang="en-US" sz="13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cs typeface="Arial" charset="0"/>
                </a:rPr>
                <a:t>요금적용  전력은  계약 용량의 </a:t>
              </a:r>
              <a:r>
                <a:rPr lang="en-US" altLang="ko-KR" sz="13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cs typeface="Arial" charset="0"/>
                </a:rPr>
                <a:t>30% </a:t>
              </a:r>
              <a:r>
                <a:rPr lang="ko-KR" altLang="en-US" sz="13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cs typeface="Arial" charset="0"/>
                </a:rPr>
                <a:t>로 결정  하지만  </a:t>
              </a:r>
              <a:r>
                <a:rPr lang="en-US" altLang="ko-KR" sz="13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cs typeface="Arial" charset="0"/>
                </a:rPr>
                <a:t>pick 15</a:t>
              </a:r>
              <a:r>
                <a:rPr lang="ko-KR" altLang="en-US" sz="13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ea"/>
                  <a:cs typeface="Arial" charset="0"/>
                </a:rPr>
                <a:t>분 지속 시</a:t>
              </a:r>
              <a:endParaRPr lang="en-US" altLang="ko-KR" sz="13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Arial" charset="0"/>
              </a:endParaRPr>
            </a:p>
            <a:p>
              <a:pPr>
                <a:defRPr/>
              </a:pPr>
              <a:r>
                <a:rPr lang="ko-KR" altLang="en-US" sz="1300" b="1" dirty="0">
                  <a:solidFill>
                    <a:schemeClr val="accent1"/>
                  </a:solidFill>
                  <a:latin typeface="+mn-ea"/>
                  <a:cs typeface="Arial" charset="0"/>
                </a:rPr>
                <a:t>그 수치로 적용 요금결정  </a:t>
              </a:r>
              <a:endParaRPr lang="en-US" altLang="ko-KR" sz="1300" b="1" dirty="0">
                <a:solidFill>
                  <a:schemeClr val="accent1"/>
                </a:solidFill>
                <a:latin typeface="+mn-ea"/>
                <a:cs typeface="Arial" charset="0"/>
              </a:endParaRPr>
            </a:p>
            <a:p>
              <a:pPr>
                <a:defRPr/>
              </a:pPr>
              <a:r>
                <a:rPr lang="en-US" altLang="ko-KR" sz="1300" b="1" dirty="0">
                  <a:solidFill>
                    <a:srgbClr val="C00000"/>
                  </a:solidFill>
                  <a:latin typeface="+mn-ea"/>
                  <a:cs typeface="Arial" charset="0"/>
                </a:rPr>
                <a:t>     </a:t>
              </a:r>
            </a:p>
            <a:p>
              <a:pPr>
                <a:defRPr/>
              </a:pPr>
              <a:r>
                <a:rPr lang="en-US" altLang="ko-KR" sz="1300" b="1" dirty="0">
                  <a:solidFill>
                    <a:srgbClr val="C00000"/>
                  </a:solidFill>
                  <a:latin typeface="+mn-ea"/>
                  <a:cs typeface="Arial" charset="0"/>
                </a:rPr>
                <a:t>                              </a:t>
              </a:r>
              <a:r>
                <a:rPr lang="ko-KR" altLang="en-US" sz="1300" b="1" dirty="0">
                  <a:solidFill>
                    <a:srgbClr val="C00000"/>
                  </a:solidFill>
                  <a:latin typeface="+mn-ea"/>
                  <a:cs typeface="Arial" charset="0"/>
                </a:rPr>
                <a:t>   </a:t>
              </a:r>
              <a:r>
                <a:rPr lang="en-US" altLang="ko-KR" sz="1300" b="1" dirty="0">
                  <a:solidFill>
                    <a:srgbClr val="C00000"/>
                  </a:solidFill>
                  <a:latin typeface="+mn-ea"/>
                  <a:cs typeface="Arial" charset="0"/>
                </a:rPr>
                <a:t>  </a:t>
              </a:r>
              <a:r>
                <a:rPr lang="ko-KR" altLang="en-US" sz="1300" b="1" dirty="0">
                  <a:solidFill>
                    <a:srgbClr val="C00000"/>
                  </a:solidFill>
                  <a:latin typeface="+mn-ea"/>
                  <a:cs typeface="Arial" charset="0"/>
                </a:rPr>
                <a:t>     </a:t>
              </a:r>
              <a:r>
                <a:rPr lang="en-US" altLang="ko-KR" sz="1300" b="1" dirty="0">
                  <a:solidFill>
                    <a:srgbClr val="C00000"/>
                  </a:solidFill>
                  <a:latin typeface="+mn-ea"/>
                  <a:cs typeface="Arial" charset="0"/>
                </a:rPr>
                <a:t>  </a:t>
              </a:r>
              <a:r>
                <a:rPr lang="ko-KR" altLang="en-US" sz="1300" b="1" dirty="0">
                  <a:solidFill>
                    <a:srgbClr val="C00000"/>
                  </a:solidFill>
                  <a:latin typeface="+mn-ea"/>
                  <a:cs typeface="Arial" charset="0"/>
                </a:rPr>
                <a:t>  </a:t>
              </a:r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0912DDB0-F536-4A7F-8C71-BE400A214D19}"/>
              </a:ext>
            </a:extLst>
          </p:cNvPr>
          <p:cNvSpPr txBox="1"/>
          <p:nvPr/>
        </p:nvSpPr>
        <p:spPr>
          <a:xfrm>
            <a:off x="779147" y="635325"/>
            <a:ext cx="8773908" cy="338554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285745" indent="-285745">
              <a:buFont typeface="Wingdings" panose="05000000000000000000" pitchFamily="2" charset="2"/>
              <a:buChar char="§"/>
            </a:pPr>
            <a:r>
              <a:rPr lang="en-US" altLang="ko-KR" sz="1600" b="1" dirty="0">
                <a:latin typeface="+mj-ea"/>
                <a:cs typeface="Arial"/>
              </a:rPr>
              <a:t>GTC Portable ESS</a:t>
            </a:r>
            <a:r>
              <a:rPr lang="ko-KR" altLang="en-US" sz="1600" b="1" dirty="0">
                <a:latin typeface="+mj-ea"/>
                <a:cs typeface="Arial"/>
              </a:rPr>
              <a:t>의 </a:t>
            </a:r>
            <a:r>
              <a:rPr lang="ko-KR" altLang="en-US" sz="1500" b="1" dirty="0">
                <a:cs typeface="Arial" panose="020B0604020202020204" pitchFamily="34" charset="0"/>
              </a:rPr>
              <a:t>전기요금 절감 기능 </a:t>
            </a:r>
            <a:endParaRPr lang="en-US" sz="1500" b="1" dirty="0">
              <a:ea typeface="+mj-ea"/>
              <a:cs typeface="Arial" panose="020B0604020202020204" pitchFamily="34" charset="0"/>
            </a:endParaRPr>
          </a:p>
        </p:txBody>
      </p:sp>
      <p:sp>
        <p:nvSpPr>
          <p:cNvPr id="2" name="타원 1">
            <a:extLst>
              <a:ext uri="{FF2B5EF4-FFF2-40B4-BE49-F238E27FC236}">
                <a16:creationId xmlns:a16="http://schemas.microsoft.com/office/drawing/2014/main" xmlns="" id="{973362DF-BA06-4B6F-B086-4B0E8661F873}"/>
              </a:ext>
            </a:extLst>
          </p:cNvPr>
          <p:cNvSpPr/>
          <p:nvPr/>
        </p:nvSpPr>
        <p:spPr>
          <a:xfrm>
            <a:off x="3742267" y="2421467"/>
            <a:ext cx="677333" cy="1109133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1C26C067-E321-4D2F-9529-D200BA2443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244" y="4191000"/>
            <a:ext cx="6219825" cy="26670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xmlns="" id="{0DCB5EB1-550D-4C34-A865-4F7D24A016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583" y="3429000"/>
            <a:ext cx="489585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687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4"/>
          <p:cNvSpPr txBox="1"/>
          <p:nvPr/>
        </p:nvSpPr>
        <p:spPr>
          <a:xfrm>
            <a:off x="1116652" y="783812"/>
            <a:ext cx="102126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400" i="0" u="none" strike="noStrike" kern="1200" cap="none" spc="0" normalizeH="0" baseline="0" dirty="0">
                <a:solidFill>
                  <a:srgbClr val="000000"/>
                </a:solidFill>
                <a:ea typeface="맑은 고딕"/>
                <a:cs typeface="Arial"/>
              </a:rPr>
              <a:t>ESS </a:t>
            </a:r>
            <a:r>
              <a:rPr lang="ko-KR" altLang="en-US" sz="1400" dirty="0">
                <a:solidFill>
                  <a:srgbClr val="000000"/>
                </a:solidFill>
                <a:ea typeface="맑은 고딕"/>
                <a:cs typeface="Arial"/>
              </a:rPr>
              <a:t>구성은 </a:t>
            </a:r>
            <a:r>
              <a:rPr lang="en-US" altLang="ko-KR" sz="1400" dirty="0">
                <a:solidFill>
                  <a:srgbClr val="000000"/>
                </a:solidFill>
                <a:ea typeface="맑은 고딕"/>
                <a:cs typeface="Arial"/>
              </a:rPr>
              <a:t>INVERTER</a:t>
            </a:r>
            <a:r>
              <a:rPr lang="ko-KR" altLang="en-US" sz="1400" dirty="0">
                <a:solidFill>
                  <a:srgbClr val="000000"/>
                </a:solidFill>
                <a:ea typeface="맑은 고딕"/>
                <a:cs typeface="Arial"/>
              </a:rPr>
              <a:t> 인 </a:t>
            </a:r>
            <a:r>
              <a:rPr lang="en-US" altLang="ko-KR" sz="1400" dirty="0">
                <a:solidFill>
                  <a:srgbClr val="000000"/>
                </a:solidFill>
                <a:ea typeface="맑은 고딕"/>
                <a:cs typeface="Arial"/>
              </a:rPr>
              <a:t>PCS </a:t>
            </a:r>
            <a:r>
              <a:rPr lang="en-US" altLang="ko-KR" sz="1400" b="0" i="0" dirty="0">
                <a:solidFill>
                  <a:srgbClr val="202124"/>
                </a:solidFill>
                <a:effectLst/>
                <a:latin typeface="Apple SD Gothic Neo"/>
              </a:rPr>
              <a:t>(Power Conditioning System) </a:t>
            </a:r>
            <a:r>
              <a:rPr lang="ko-KR" altLang="en-US" sz="1400" b="0" i="0" dirty="0">
                <a:solidFill>
                  <a:srgbClr val="000000"/>
                </a:solidFill>
                <a:effectLst/>
                <a:latin typeface="Apple SD Gothic Neo"/>
                <a:ea typeface="맑은 고딕"/>
                <a:cs typeface="Arial"/>
              </a:rPr>
              <a:t>과 </a:t>
            </a:r>
            <a:r>
              <a:rPr lang="en-US" altLang="ko-KR" sz="1400" b="0" i="0" dirty="0">
                <a:solidFill>
                  <a:srgbClr val="000000"/>
                </a:solidFill>
                <a:effectLst/>
                <a:latin typeface="Apple SD Gothic Neo"/>
                <a:ea typeface="맑은 고딕"/>
                <a:cs typeface="Arial"/>
              </a:rPr>
              <a:t>BATTERY </a:t>
            </a:r>
            <a:r>
              <a:rPr lang="en-US" altLang="ko-KR" sz="1400" b="0" i="0" dirty="0">
                <a:solidFill>
                  <a:srgbClr val="202124"/>
                </a:solidFill>
                <a:effectLst/>
                <a:latin typeface="Apple SD Gothic Neo"/>
              </a:rPr>
              <a:t>System  </a:t>
            </a:r>
            <a:r>
              <a:rPr lang="ko-KR" altLang="en-US" sz="1400" b="0" i="0" dirty="0">
                <a:solidFill>
                  <a:srgbClr val="202124"/>
                </a:solidFill>
                <a:effectLst/>
                <a:latin typeface="Apple SD Gothic Neo"/>
              </a:rPr>
              <a:t>으로 연결되어 충전과 방전이 이루어 집니다 </a:t>
            </a:r>
            <a:r>
              <a:rPr lang="en-US" altLang="ko-KR" sz="1400" b="0" i="0" dirty="0">
                <a:solidFill>
                  <a:srgbClr val="000000"/>
                </a:solidFill>
                <a:effectLst/>
                <a:latin typeface="Apple SD Gothic Neo"/>
                <a:ea typeface="맑은 고딕"/>
                <a:cs typeface="Arial"/>
              </a:rPr>
              <a:t> </a:t>
            </a:r>
            <a:r>
              <a:rPr lang="ko-KR" altLang="en-US" sz="1400" dirty="0">
                <a:solidFill>
                  <a:srgbClr val="000000"/>
                </a:solidFill>
                <a:ea typeface="맑은 고딕"/>
                <a:cs typeface="Arial"/>
              </a:rPr>
              <a:t>  </a:t>
            </a:r>
            <a:r>
              <a:rPr kumimoji="0" lang="en-US" altLang="ko-KR" sz="1400" b="1" i="0" u="none" strike="noStrike" kern="1200" cap="none" spc="0" normalizeH="0" baseline="0" dirty="0">
                <a:solidFill>
                  <a:srgbClr val="000000"/>
                </a:solidFill>
                <a:ea typeface="맑은 고딕"/>
                <a:cs typeface="Arial"/>
              </a:rPr>
              <a:t> </a:t>
            </a:r>
            <a:r>
              <a:rPr kumimoji="0" lang="ko-KR" altLang="en-US" sz="1400" b="1" i="0" u="none" strike="noStrike" kern="1200" cap="none" spc="0" normalizeH="0" baseline="0" dirty="0">
                <a:solidFill>
                  <a:srgbClr val="000000"/>
                </a:solidFill>
                <a:ea typeface="맑은 고딕"/>
                <a:cs typeface="Arial"/>
              </a:rPr>
              <a:t>   </a:t>
            </a:r>
          </a:p>
          <a:p>
            <a:pPr marL="0" lv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400" b="1" i="0" u="none" strike="noStrike" kern="1200" cap="none" spc="0" normalizeH="0" baseline="0" dirty="0">
                <a:solidFill>
                  <a:srgbClr val="000000"/>
                </a:solidFill>
                <a:ea typeface="맑은 고딕"/>
                <a:cs typeface="Arial"/>
              </a:rPr>
              <a:t> 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61323" y="1591734"/>
            <a:ext cx="5647171" cy="4605582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5901268" y="1828802"/>
            <a:ext cx="6290732" cy="41532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D2FB8B4-6289-415C-99B9-1179AE7E0C82}"/>
              </a:ext>
            </a:extLst>
          </p:cNvPr>
          <p:cNvSpPr txBox="1"/>
          <p:nvPr/>
        </p:nvSpPr>
        <p:spPr>
          <a:xfrm>
            <a:off x="828241" y="96316"/>
            <a:ext cx="8773908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ea typeface="+mj-ea"/>
                <a:cs typeface="Arial" panose="020B0604020202020204" pitchFamily="34" charset="0"/>
              </a:rPr>
              <a:t> ESS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ea typeface="+mj-ea"/>
                <a:cs typeface="Arial" panose="020B0604020202020204" pitchFamily="34" charset="0"/>
              </a:rPr>
              <a:t>제품 구성   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ea typeface="+mj-ea"/>
                <a:cs typeface="Arial" panose="020B0604020202020204" pitchFamily="34" charset="0"/>
              </a:rPr>
              <a:t>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ea typeface="+mj-ea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ea typeface="+mj-ea"/>
              <a:cs typeface="Arial" panose="020B0604020202020204" pitchFamily="34" charset="0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736DA806-B7D5-4977-B5A3-AC1A62E3A720}"/>
              </a:ext>
            </a:extLst>
          </p:cNvPr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xmlns="" id="{9A6897BA-B133-47C7-A521-356DFD5FFAA4}"/>
              </a:ext>
            </a:extLst>
          </p:cNvPr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411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xmlns="" id="{B7A41C1B-13A3-40B9-BD5B-A0F9FB3F0C7D}"/>
              </a:ext>
            </a:extLst>
          </p:cNvPr>
          <p:cNvSpPr txBox="1"/>
          <p:nvPr/>
        </p:nvSpPr>
        <p:spPr>
          <a:xfrm>
            <a:off x="851244" y="10711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GTC Portable ESS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특징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5</a:t>
            </a:fld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705673" y="880490"/>
            <a:ext cx="3813348" cy="323163"/>
          </a:xfrm>
          <a:prstGeom prst="rect">
            <a:avLst/>
          </a:prstGeom>
          <a:noFill/>
        </p:spPr>
        <p:txBody>
          <a:bodyPr wrap="none" lIns="91438" tIns="45719" rIns="91438" bIns="45719">
            <a:spAutoFit/>
          </a:bodyPr>
          <a:lstStyle/>
          <a:p>
            <a:pPr>
              <a:defRPr/>
            </a:pPr>
            <a:r>
              <a:rPr lang="ko-KR" altLang="en-US" sz="1500" b="1" dirty="0">
                <a:latin typeface="+mj-lt"/>
              </a:rPr>
              <a:t>   </a:t>
            </a:r>
            <a:r>
              <a:rPr lang="en-US" altLang="ko-KR" sz="1500" b="1" dirty="0">
                <a:latin typeface="+mj-lt"/>
              </a:rPr>
              <a:t>All-in-one </a:t>
            </a:r>
            <a:r>
              <a:rPr lang="ko-KR" altLang="en-US" sz="1500" b="1" dirty="0">
                <a:latin typeface="+mj-lt"/>
              </a:rPr>
              <a:t>기능의 다목적 </a:t>
            </a:r>
            <a:r>
              <a:rPr lang="en-US" altLang="ko-KR" sz="1500" b="1" dirty="0">
                <a:latin typeface="+mj-lt"/>
              </a:rPr>
              <a:t>Portable ESS</a:t>
            </a:r>
          </a:p>
        </p:txBody>
      </p:sp>
      <p:sp>
        <p:nvSpPr>
          <p:cNvPr id="21" name="TextBox 29"/>
          <p:cNvSpPr txBox="1"/>
          <p:nvPr/>
        </p:nvSpPr>
        <p:spPr>
          <a:xfrm>
            <a:off x="731728" y="1193992"/>
            <a:ext cx="11226386" cy="992579"/>
          </a:xfrm>
          <a:prstGeom prst="rect">
            <a:avLst/>
          </a:prstGeom>
          <a:noFill/>
        </p:spPr>
        <p:txBody>
          <a:bodyPr wrap="square" lIns="91438" tIns="45719" rIns="91438" bIns="45719">
            <a:sp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ko-KR" sz="1300" b="1" dirty="0">
                <a:solidFill>
                  <a:srgbClr val="5F5E58"/>
                </a:solidFill>
                <a:latin typeface="+mj-ea"/>
                <a:ea typeface="+mj-ea"/>
                <a:cs typeface="Arial"/>
              </a:rPr>
              <a:t>-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 GTC Portable ESS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는 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Multi ALL–In–ONE 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으로 신재생 에너지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(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태양광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,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 풍력 등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)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와 계통연계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, </a:t>
            </a:r>
            <a:r>
              <a:rPr lang="ko-KR" altLang="en-US" sz="1300" b="1" dirty="0" err="1">
                <a:latin typeface="+mj-ea"/>
                <a:ea typeface="+mj-ea"/>
                <a:cs typeface="Arial"/>
              </a:rPr>
              <a:t>독립형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,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 비상전원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(UPS)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 기능 등을 한 제품으로 </a:t>
            </a:r>
            <a:endParaRPr lang="en-US" altLang="ko-KR" sz="1300" b="1" dirty="0">
              <a:latin typeface="+mj-ea"/>
              <a:ea typeface="+mj-ea"/>
              <a:cs typeface="Arial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ko-KR" sz="1300" b="1" dirty="0">
                <a:latin typeface="+mj-ea"/>
                <a:ea typeface="+mj-ea"/>
                <a:cs typeface="Arial"/>
              </a:rPr>
              <a:t>   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모든 수행이 가능하여 소비자의 사용 목적을 충족하는 다목적 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Portable ESS 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이다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.</a:t>
            </a:r>
          </a:p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ko-KR" sz="1300" b="1" dirty="0">
                <a:latin typeface="+mj-ea"/>
                <a:ea typeface="+mj-ea"/>
                <a:cs typeface="Arial"/>
              </a:rPr>
              <a:t>- 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타사 제품은 계통연계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, </a:t>
            </a:r>
            <a:r>
              <a:rPr lang="ko-KR" altLang="en-US" sz="1300" b="1" dirty="0" err="1">
                <a:latin typeface="+mj-ea"/>
                <a:ea typeface="+mj-ea"/>
                <a:cs typeface="Arial"/>
              </a:rPr>
              <a:t>독립형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, 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비상전원 등 각 기능별로만 수행이 가능하며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,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 모든 기능을 한대의 제품이 수행하는 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ESS</a:t>
            </a:r>
            <a:r>
              <a:rPr lang="ko-KR" altLang="en-US" sz="1300" b="1" dirty="0">
                <a:latin typeface="+mj-ea"/>
                <a:ea typeface="+mj-ea"/>
                <a:cs typeface="Arial"/>
              </a:rPr>
              <a:t>는 없다</a:t>
            </a:r>
            <a:r>
              <a:rPr lang="en-US" altLang="ko-KR" sz="1300" b="1" dirty="0">
                <a:latin typeface="+mj-ea"/>
                <a:ea typeface="+mj-ea"/>
                <a:cs typeface="Arial"/>
              </a:rPr>
              <a:t>.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851245" y="2383586"/>
            <a:ext cx="10165099" cy="4074362"/>
            <a:chOff x="1140927" y="2246032"/>
            <a:chExt cx="9612119" cy="4337160"/>
          </a:xfrm>
        </p:grpSpPr>
        <p:grpSp>
          <p:nvGrpSpPr>
            <p:cNvPr id="3" name="그룹 2"/>
            <p:cNvGrpSpPr/>
            <p:nvPr/>
          </p:nvGrpSpPr>
          <p:grpSpPr>
            <a:xfrm>
              <a:off x="1140927" y="2246032"/>
              <a:ext cx="9498035" cy="4337160"/>
              <a:chOff x="1140927" y="2246032"/>
              <a:chExt cx="9498035" cy="4337160"/>
            </a:xfrm>
          </p:grpSpPr>
          <p:pic>
            <p:nvPicPr>
              <p:cNvPr id="13" name="그림 1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H="1">
                <a:off x="9270080" y="2352849"/>
                <a:ext cx="1368882" cy="2150423"/>
              </a:xfrm>
              <a:prstGeom prst="rect">
                <a:avLst/>
              </a:prstGeom>
            </p:spPr>
          </p:pic>
          <p:pic>
            <p:nvPicPr>
              <p:cNvPr id="14" name="그림 13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40927" y="2880689"/>
                <a:ext cx="1596619" cy="1584435"/>
              </a:xfrm>
              <a:prstGeom prst="rect">
                <a:avLst/>
              </a:prstGeom>
            </p:spPr>
          </p:pic>
          <p:pic>
            <p:nvPicPr>
              <p:cNvPr id="15" name="그림 14">
                <a:extLst>
                  <a:ext uri="{FF2B5EF4-FFF2-40B4-BE49-F238E27FC236}">
                    <a16:creationId xmlns:a16="http://schemas.microsoft.com/office/drawing/2014/main" xmlns="" id="{2A7F8F98-9797-4A8E-A24E-D6FA77E3D4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 flipH="1">
                <a:off x="6208469" y="2401747"/>
                <a:ext cx="1637069" cy="1632789"/>
              </a:xfrm>
              <a:prstGeom prst="rect">
                <a:avLst/>
              </a:prstGeom>
            </p:spPr>
          </p:pic>
          <p:sp>
            <p:nvSpPr>
              <p:cNvPr id="17" name="오른쪽 화살표 16"/>
              <p:cNvSpPr/>
              <p:nvPr/>
            </p:nvSpPr>
            <p:spPr>
              <a:xfrm>
                <a:off x="4043931" y="3389558"/>
                <a:ext cx="819992" cy="213004"/>
              </a:xfrm>
              <a:prstGeom prst="rightArrow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오른쪽 화살표 17"/>
              <p:cNvSpPr/>
              <p:nvPr/>
            </p:nvSpPr>
            <p:spPr>
              <a:xfrm rot="1581504">
                <a:off x="7296328" y="4395133"/>
                <a:ext cx="1046120" cy="216278"/>
              </a:xfrm>
              <a:prstGeom prst="rightArrow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오른쪽 화살표 18"/>
              <p:cNvSpPr/>
              <p:nvPr/>
            </p:nvSpPr>
            <p:spPr>
              <a:xfrm rot="5400000">
                <a:off x="5756896" y="4615514"/>
                <a:ext cx="510115" cy="209337"/>
              </a:xfrm>
              <a:prstGeom prst="rightArrow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" name="오른쪽 화살표 24"/>
              <p:cNvSpPr/>
              <p:nvPr/>
            </p:nvSpPr>
            <p:spPr>
              <a:xfrm rot="9341060">
                <a:off x="4039541" y="4458919"/>
                <a:ext cx="1067913" cy="234994"/>
              </a:xfrm>
              <a:prstGeom prst="rightArrow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27" name="Picture 2" descr="C:\Users\권기형\Desktop\화면 캡처 2021-04-17 164258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5946" y="2246032"/>
                <a:ext cx="1054162" cy="118202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8" name="오른쪽 화살표 27"/>
              <p:cNvSpPr/>
              <p:nvPr/>
            </p:nvSpPr>
            <p:spPr>
              <a:xfrm rot="10800000">
                <a:off x="8044086" y="2974588"/>
                <a:ext cx="741315" cy="213004"/>
              </a:xfrm>
              <a:prstGeom prst="rightArrow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1" name="Picture 3" descr="C:\Users\권기형\Desktop\화면 캡처 2021-04-21 090819.jp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41778" y="5424598"/>
                <a:ext cx="1583308" cy="115859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4" descr="C:\Users\권기형\Desktop\화면 캡처 2021-04-21 091039.jpg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27974" y="5424597"/>
                <a:ext cx="1515700" cy="11585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3" name="그림 32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78579" y="3455126"/>
                <a:ext cx="1168889" cy="1171274"/>
              </a:xfrm>
              <a:prstGeom prst="rect">
                <a:avLst/>
              </a:prstGeom>
            </p:spPr>
          </p:pic>
          <p:sp>
            <p:nvSpPr>
              <p:cNvPr id="34" name="오른쪽 화살표 33"/>
              <p:cNvSpPr/>
              <p:nvPr/>
            </p:nvSpPr>
            <p:spPr>
              <a:xfrm>
                <a:off x="8077545" y="3221084"/>
                <a:ext cx="741315" cy="213004"/>
              </a:xfrm>
              <a:prstGeom prst="rightArrow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38" name="Picture 6" descr="C:\Users\권기형\Desktop\화면 캡처 2021-04-14 181116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55996" y="5424598"/>
              <a:ext cx="1597050" cy="11585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7" descr="C:\Users\권기형\Desktop\화면 캡처 2021-04-14 181406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755" y="5424596"/>
              <a:ext cx="1510733" cy="1158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2" descr="C:\Users\권기형\Desktop\화면 캡처 2021-04-14 175830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3027" y="5424599"/>
              <a:ext cx="1609963" cy="1158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TextBox 5"/>
          <p:cNvSpPr txBox="1"/>
          <p:nvPr/>
        </p:nvSpPr>
        <p:spPr>
          <a:xfrm>
            <a:off x="7976507" y="3538177"/>
            <a:ext cx="1244251" cy="29238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ko-KR" altLang="en-US" sz="1300" b="1" dirty="0"/>
              <a:t>전력계통 연계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1244" y="4238891"/>
            <a:ext cx="1577676" cy="29238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ko-KR" altLang="en-US" sz="1300" b="1" dirty="0" err="1"/>
              <a:t>신재생에너지</a:t>
            </a:r>
            <a:r>
              <a:rPr lang="ko-KR" altLang="en-US" sz="1300" b="1" dirty="0"/>
              <a:t> 연계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596548" y="4953087"/>
            <a:ext cx="851515" cy="29238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ko-KR" altLang="en-US" sz="1300" b="1" dirty="0"/>
              <a:t>독립전원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510712" y="4956045"/>
            <a:ext cx="2996333" cy="29238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ko-KR" altLang="en-US" sz="1300" b="1" dirty="0" err="1"/>
              <a:t>신재생에너지</a:t>
            </a:r>
            <a:r>
              <a:rPr lang="ko-KR" altLang="en-US" sz="1300" b="1" dirty="0"/>
              <a:t> 및 계통연계 </a:t>
            </a:r>
            <a:r>
              <a:rPr lang="en-US" altLang="ko-KR" sz="1300" b="1" dirty="0"/>
              <a:t>/ </a:t>
            </a:r>
            <a:r>
              <a:rPr lang="ko-KR" altLang="en-US" sz="1300" b="1" dirty="0"/>
              <a:t>비상전원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64002" y="4949409"/>
            <a:ext cx="1244251" cy="292388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ko-KR" altLang="en-US" sz="1300" b="1" dirty="0"/>
              <a:t>야외전력 공급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xmlns="" id="{7A0DA78F-4CB8-4F84-A111-A119E573296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4911931" y="2414086"/>
            <a:ext cx="1421897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398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>
            <a:off x="726551" y="434474"/>
            <a:ext cx="1146544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1" y="170348"/>
            <a:ext cx="825698" cy="267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ko-KR" altLang="en-US"/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xmlns="" id="{B7A41C1B-13A3-40B9-BD5B-A0F9FB3F0C7D}"/>
              </a:ext>
            </a:extLst>
          </p:cNvPr>
          <p:cNvSpPr txBox="1"/>
          <p:nvPr/>
        </p:nvSpPr>
        <p:spPr>
          <a:xfrm>
            <a:off x="851244" y="107114"/>
            <a:ext cx="11362530" cy="40011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GTC Portable ESS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특징</a:t>
            </a:r>
            <a:r>
              <a:rPr lang="en-US" altLang="ko-KR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000" b="1" dirty="0">
                <a:solidFill>
                  <a:schemeClr val="accent5">
                    <a:lumMod val="75000"/>
                  </a:schemeClr>
                </a:solidFill>
                <a:latin typeface="맑은 고딕" panose="020F0502020204030204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sz="2000" b="1" dirty="0">
              <a:solidFill>
                <a:schemeClr val="accent5">
                  <a:lumMod val="75000"/>
                </a:schemeClr>
              </a:solidFill>
              <a:latin typeface="맑은 고딕" panose="020F0502020204030204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0912DDB0-F536-4A7F-8C71-BE400A214D19}"/>
              </a:ext>
            </a:extLst>
          </p:cNvPr>
          <p:cNvSpPr txBox="1"/>
          <p:nvPr/>
        </p:nvSpPr>
        <p:spPr>
          <a:xfrm>
            <a:off x="793266" y="817254"/>
            <a:ext cx="10408135" cy="43858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285745" indent="-285745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500" b="1" dirty="0">
                <a:ea typeface="+mj-ea"/>
                <a:cs typeface="Arial" panose="020B0604020202020204" pitchFamily="34" charset="0"/>
              </a:rPr>
              <a:t>GTC Portable ESS</a:t>
            </a:r>
            <a:r>
              <a:rPr lang="ko-KR" altLang="en-US" sz="1500" b="1" dirty="0">
                <a:ea typeface="+mj-ea"/>
                <a:cs typeface="Arial" panose="020B0604020202020204" pitchFamily="34" charset="0"/>
              </a:rPr>
              <a:t>의 기술력 </a:t>
            </a:r>
            <a:endParaRPr lang="en-US" sz="1500" b="1" dirty="0">
              <a:ea typeface="+mj-ea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21873" y="5344442"/>
            <a:ext cx="2701042" cy="1123384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15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신재생에너지 연계 </a:t>
            </a:r>
            <a:endParaRPr lang="en-US" altLang="ko-KR" sz="1500" b="1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  <a:p>
            <a:pPr>
              <a:defRPr/>
            </a:pPr>
            <a:endParaRPr lang="en-US" altLang="ko-KR" sz="1300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  <a:p>
            <a:pPr>
              <a:defRPr/>
            </a:pP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태양광</a:t>
            </a:r>
            <a:r>
              <a:rPr lang="en-US" altLang="ko-KR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, </a:t>
            </a:r>
            <a:r>
              <a:rPr lang="ko-KR" altLang="en-US" sz="1300" b="1" dirty="0" err="1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풍력등</a:t>
            </a: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 재생에너지 </a:t>
            </a:r>
            <a:endParaRPr lang="en-US" altLang="ko-KR" sz="1300" b="1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  <a:p>
            <a:pPr>
              <a:defRPr/>
            </a:pP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연계가능</a:t>
            </a:r>
            <a:r>
              <a:rPr lang="en-US" altLang="ko-KR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,</a:t>
            </a: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 </a:t>
            </a:r>
            <a:r>
              <a:rPr lang="en-US" altLang="ko-KR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 </a:t>
            </a: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전력 계통이</a:t>
            </a:r>
            <a:r>
              <a:rPr lang="en-US" altLang="ko-KR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 </a:t>
            </a: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정전되면</a:t>
            </a:r>
            <a:r>
              <a:rPr lang="en-US" altLang="ko-KR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 </a:t>
            </a: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예비 전원으로 사용 가능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901057" y="5297793"/>
            <a:ext cx="2218202" cy="1123384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15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야외용 전력 공급</a:t>
            </a:r>
            <a:endParaRPr lang="en-US" altLang="ko-KR" sz="1500" b="1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  <a:p>
            <a:pPr>
              <a:defRPr/>
            </a:pPr>
            <a:endParaRPr lang="en-US" altLang="ko-KR" sz="1300" b="1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  <a:p>
            <a:pPr>
              <a:defRPr/>
            </a:pP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캠핑</a:t>
            </a:r>
            <a:r>
              <a:rPr lang="en-US" altLang="ko-KR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, </a:t>
            </a:r>
            <a:r>
              <a:rPr lang="ko-KR" altLang="en-US" sz="1300" b="1" dirty="0" err="1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캠핑카</a:t>
            </a:r>
            <a:r>
              <a:rPr lang="en-US" altLang="ko-KR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, </a:t>
            </a:r>
            <a:r>
              <a:rPr lang="ko-KR" altLang="en-US" sz="1300" b="1" dirty="0" err="1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푸드트럭</a:t>
            </a:r>
            <a:r>
              <a:rPr lang="en-US" altLang="ko-KR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, </a:t>
            </a: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농업용 등 계통 전원이 없는 환경에서 전력 공급 가능 </a:t>
            </a:r>
          </a:p>
        </p:txBody>
      </p:sp>
      <p:pic>
        <p:nvPicPr>
          <p:cNvPr id="38" name="그림 37">
            <a:extLst>
              <a:ext uri="{FF2B5EF4-FFF2-40B4-BE49-F238E27FC236}">
                <a16:creationId xmlns:a16="http://schemas.microsoft.com/office/drawing/2014/main" xmlns="" id="{CD62915F-AF2F-4AB3-846E-70CDCC1FC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8918" y="4020289"/>
            <a:ext cx="1483661" cy="1193969"/>
          </a:xfrm>
          <a:prstGeom prst="rect">
            <a:avLst/>
          </a:prstGeom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xmlns="" id="{816A3D58-042A-4E7A-8F43-211FB5F816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970" y="4020289"/>
            <a:ext cx="1508392" cy="1193969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8649537" y="5277900"/>
            <a:ext cx="2882892" cy="115416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defRPr/>
            </a:pPr>
            <a:r>
              <a:rPr lang="ko-KR" altLang="en-US" sz="15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전기요금 절감</a:t>
            </a:r>
            <a:endParaRPr lang="en-US" altLang="ko-KR" sz="1500" b="1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  <a:p>
            <a:pPr>
              <a:defRPr/>
            </a:pPr>
            <a:endParaRPr lang="en-US" altLang="ko-KR" sz="1500" b="1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  <a:p>
            <a:pPr>
              <a:defRPr/>
            </a:pP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피크 전력 발생시에는 </a:t>
            </a:r>
            <a:r>
              <a:rPr lang="en-US" altLang="ko-KR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ESS </a:t>
            </a: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로 부터 저장한 에너지를 사용하여 전력 보상</a:t>
            </a:r>
            <a:r>
              <a:rPr lang="en-US" altLang="ko-KR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, </a:t>
            </a: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전력 비용 절감 </a:t>
            </a:r>
            <a:r>
              <a:rPr lang="en-US" altLang="ko-KR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(</a:t>
            </a: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평균 </a:t>
            </a:r>
            <a:r>
              <a:rPr lang="en-US" altLang="ko-KR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45% </a:t>
            </a:r>
            <a:r>
              <a:rPr lang="ko-KR" altLang="en-US" sz="13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절감</a:t>
            </a:r>
            <a:r>
              <a:rPr lang="en-US" altLang="ko-KR" sz="11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) </a:t>
            </a:r>
            <a:r>
              <a:rPr lang="ko-KR" altLang="en-US" sz="1100" b="1" dirty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43" name="그림 42">
            <a:extLst>
              <a:ext uri="{FF2B5EF4-FFF2-40B4-BE49-F238E27FC236}">
                <a16:creationId xmlns:a16="http://schemas.microsoft.com/office/drawing/2014/main" xmlns="" id="{3B7529A8-996B-402D-8418-E25DB635E8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7507" y="4020290"/>
            <a:ext cx="1495182" cy="1193968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99F89-0A0B-4474-89D1-1692AC100EBC}" type="slidenum">
              <a:rPr lang="ko-KR" altLang="en-US" smtClean="0"/>
              <a:t>6</a:t>
            </a:fld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8D479F74-C863-435A-80EC-E6AED2096488}"/>
              </a:ext>
            </a:extLst>
          </p:cNvPr>
          <p:cNvSpPr txBox="1"/>
          <p:nvPr/>
        </p:nvSpPr>
        <p:spPr>
          <a:xfrm>
            <a:off x="912314" y="1254082"/>
            <a:ext cx="10918371" cy="1952842"/>
          </a:xfrm>
          <a:prstGeom prst="rect">
            <a:avLst/>
          </a:prstGeom>
        </p:spPr>
        <p:txBody>
          <a:bodyPr wrap="square" lIns="91438" tIns="45719" rIns="91438" bIns="4571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+mn-ea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</a:rPr>
              <a:t>타사 제품과의 기능 및 기술력 절대 우위에 있는 제품으로 소형 및 가정용 </a:t>
            </a:r>
            <a:r>
              <a:rPr lang="en-US" altLang="ko-KR" sz="1300" b="1" kern="0" dirty="0">
                <a:solidFill>
                  <a:srgbClr val="000000"/>
                </a:solidFill>
                <a:latin typeface="+mn-ea"/>
              </a:rPr>
              <a:t>ESS 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</a:rPr>
              <a:t>시장에서 경쟁력을 확보</a:t>
            </a:r>
            <a:endParaRPr lang="en-US" altLang="ko-KR" sz="1300" b="1" kern="0" dirty="0">
              <a:solidFill>
                <a:srgbClr val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+mn-ea"/>
              </a:rPr>
              <a:t>- SCI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</a:rPr>
              <a:t>급 논문  및  국내 외 지적 재산권 획득을  진행 중이며</a:t>
            </a:r>
            <a:r>
              <a:rPr lang="en-US" altLang="ko-KR" sz="1300" b="1" kern="0" dirty="0">
                <a:solidFill>
                  <a:srgbClr val="000000"/>
                </a:solidFill>
                <a:latin typeface="+mn-ea"/>
              </a:rPr>
              <a:t>,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</a:rPr>
              <a:t> 관련 기술은 선진국으로  도약할 수 있는 기술의 발판 마련</a:t>
            </a:r>
            <a:endParaRPr lang="en-US" altLang="ko-KR" sz="1300" b="1" kern="0" dirty="0">
              <a:solidFill>
                <a:srgbClr val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+mn-ea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</a:rPr>
              <a:t>계통연계  감지와  연동</a:t>
            </a:r>
            <a:r>
              <a:rPr lang="en-US" altLang="ko-KR" sz="1300" b="1" kern="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</a:rPr>
              <a:t>제어 등 기술로 국제 기술 표준으로  채택  되도록 추진 중이며</a:t>
            </a:r>
            <a:r>
              <a:rPr lang="en-US" altLang="ko-KR" sz="1300" b="1" kern="0" dirty="0">
                <a:solidFill>
                  <a:srgbClr val="000000"/>
                </a:solidFill>
                <a:latin typeface="+mn-ea"/>
              </a:rPr>
              <a:t>,  ESS 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</a:rPr>
              <a:t>국제  기술 표 준 획득 시 제품의 </a:t>
            </a:r>
            <a:endParaRPr lang="en-US" altLang="ko-KR" sz="1300" b="1" kern="0" dirty="0">
              <a:solidFill>
                <a:srgbClr val="000000"/>
              </a:solidFill>
              <a:latin typeface="+mn-ea"/>
            </a:endParaRPr>
          </a:p>
          <a:p>
            <a:pPr fontAlgn="base" latinLnBrk="0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+mn-ea"/>
              </a:rPr>
              <a:t>  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</a:rPr>
              <a:t>우수성을</a:t>
            </a:r>
            <a:r>
              <a:rPr lang="en-US" altLang="ko-KR" sz="1300" b="1" kern="0" dirty="0">
                <a:solidFill>
                  <a:srgbClr val="000000"/>
                </a:solidFill>
                <a:latin typeface="+mn-ea"/>
              </a:rPr>
              <a:t>  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</a:rPr>
              <a:t>확보</a:t>
            </a:r>
            <a:endParaRPr lang="en-US" altLang="ko-KR" sz="1300" b="1" kern="0" dirty="0">
              <a:solidFill>
                <a:srgbClr val="000000"/>
              </a:solidFill>
              <a:latin typeface="+mn-ea"/>
            </a:endParaRPr>
          </a:p>
          <a:p>
            <a:pPr fontAlgn="base" latinLnBrk="0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+mn-ea"/>
                <a:ea typeface="나눔스퀘어라운드 Regular"/>
                <a:cs typeface="Arial"/>
              </a:rPr>
              <a:t>- </a:t>
            </a:r>
            <a:r>
              <a:rPr lang="ko-KR" altLang="en-US" sz="1300" b="1" kern="0" dirty="0">
                <a:solidFill>
                  <a:srgbClr val="FF0000"/>
                </a:solidFill>
                <a:latin typeface="+mn-ea"/>
                <a:ea typeface="나눔스퀘어라운드 Regular"/>
                <a:cs typeface="Arial"/>
              </a:rPr>
              <a:t>고효율의 안전성을 갖춘 </a:t>
            </a:r>
            <a:r>
              <a:rPr lang="en-US" altLang="ko-KR" sz="1300" b="1" kern="0" dirty="0" err="1">
                <a:solidFill>
                  <a:srgbClr val="FF0000"/>
                </a:solidFill>
                <a:latin typeface="+mn-ea"/>
                <a:ea typeface="나눔스퀘어라운드 Regular"/>
                <a:cs typeface="Arial"/>
              </a:rPr>
              <a:t>LiFe</a:t>
            </a:r>
            <a:r>
              <a:rPr lang="en-US" altLang="ko-KR" sz="1300" b="1" kern="0" dirty="0">
                <a:solidFill>
                  <a:srgbClr val="FF0000"/>
                </a:solidFill>
                <a:latin typeface="+mn-ea"/>
                <a:ea typeface="나눔스퀘어라운드 Regular"/>
                <a:cs typeface="Arial"/>
              </a:rPr>
              <a:t> Po4(</a:t>
            </a:r>
            <a:r>
              <a:rPr lang="ko-KR" altLang="en-US" sz="1300" b="1" kern="0" dirty="0" err="1">
                <a:solidFill>
                  <a:srgbClr val="FF0000"/>
                </a:solidFill>
                <a:latin typeface="+mn-ea"/>
                <a:ea typeface="나눔스퀘어라운드 Regular"/>
                <a:cs typeface="Arial"/>
              </a:rPr>
              <a:t>리튬</a:t>
            </a:r>
            <a:r>
              <a:rPr lang="ko-KR" altLang="en-US" sz="1300" b="1" kern="0" dirty="0">
                <a:solidFill>
                  <a:srgbClr val="FF0000"/>
                </a:solidFill>
                <a:latin typeface="+mn-ea"/>
                <a:ea typeface="나눔스퀘어라운드 Regular"/>
                <a:cs typeface="Arial"/>
              </a:rPr>
              <a:t> </a:t>
            </a:r>
            <a:r>
              <a:rPr lang="ko-KR" altLang="en-US" sz="1300" b="1" kern="0" dirty="0" err="1">
                <a:solidFill>
                  <a:srgbClr val="FF0000"/>
                </a:solidFill>
                <a:latin typeface="+mn-ea"/>
                <a:ea typeface="나눔스퀘어라운드 Regular"/>
                <a:cs typeface="Arial"/>
              </a:rPr>
              <a:t>인산철</a:t>
            </a:r>
            <a:r>
              <a:rPr lang="en-US" altLang="ko-KR" sz="1300" b="1" kern="0" dirty="0">
                <a:solidFill>
                  <a:srgbClr val="FF0000"/>
                </a:solidFill>
                <a:latin typeface="+mn-ea"/>
                <a:ea typeface="나눔스퀘어라운드 Regular"/>
                <a:cs typeface="Arial"/>
              </a:rPr>
              <a:t>)</a:t>
            </a:r>
            <a:r>
              <a:rPr lang="ko-KR" altLang="en-US" sz="1300" b="1" kern="0" dirty="0">
                <a:solidFill>
                  <a:srgbClr val="FF0000"/>
                </a:solidFill>
                <a:latin typeface="+mn-ea"/>
                <a:ea typeface="나눔스퀘어라운드 Regular"/>
                <a:cs typeface="Arial"/>
              </a:rPr>
              <a:t> 배터리 탑재로 화제나 폭발사고 예방</a:t>
            </a:r>
            <a:endParaRPr lang="en-US" altLang="ko-KR" sz="1300" b="1" kern="0" dirty="0">
              <a:solidFill>
                <a:srgbClr val="FF0000"/>
              </a:solidFill>
              <a:latin typeface="+mn-ea"/>
              <a:ea typeface="나눔스퀘어라운드 Regular"/>
              <a:cs typeface="Arial"/>
            </a:endParaRPr>
          </a:p>
          <a:p>
            <a:pPr fontAlgn="base" latinLnBrk="0">
              <a:lnSpc>
                <a:spcPct val="160000"/>
              </a:lnSpc>
            </a:pPr>
            <a:endParaRPr lang="ko-KR" altLang="en-US" sz="1300" b="1" dirty="0">
              <a:solidFill>
                <a:srgbClr val="5F5E58"/>
              </a:solidFill>
              <a:latin typeface="Arial"/>
              <a:ea typeface="나눔스퀘어라운드 Regular"/>
              <a:cs typeface="Arial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912DDB0-F536-4A7F-8C71-BE400A214D19}"/>
              </a:ext>
            </a:extLst>
          </p:cNvPr>
          <p:cNvSpPr txBox="1"/>
          <p:nvPr/>
        </p:nvSpPr>
        <p:spPr>
          <a:xfrm>
            <a:off x="857884" y="2987632"/>
            <a:ext cx="10408135" cy="43858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 marL="285745" indent="-285745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500" b="1" dirty="0">
                <a:ea typeface="+mj-ea"/>
                <a:cs typeface="Arial" panose="020B0604020202020204" pitchFamily="34" charset="0"/>
              </a:rPr>
              <a:t>고객 </a:t>
            </a:r>
            <a:r>
              <a:rPr lang="en-US" altLang="ko-KR" sz="1500" b="1" dirty="0">
                <a:ea typeface="+mj-ea"/>
                <a:cs typeface="Arial" panose="020B0604020202020204" pitchFamily="34" charset="0"/>
              </a:rPr>
              <a:t>A/S </a:t>
            </a:r>
            <a:r>
              <a:rPr lang="ko-KR" altLang="en-US" sz="1500" b="1" dirty="0">
                <a:ea typeface="+mj-ea"/>
                <a:cs typeface="Arial" panose="020B0604020202020204" pitchFamily="34" charset="0"/>
              </a:rPr>
              <a:t>대응 </a:t>
            </a:r>
            <a:endParaRPr lang="en-US" sz="1500" b="1" dirty="0">
              <a:ea typeface="+mj-ea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8D479F74-C863-435A-80EC-E6AED2096488}"/>
              </a:ext>
            </a:extLst>
          </p:cNvPr>
          <p:cNvSpPr txBox="1"/>
          <p:nvPr/>
        </p:nvSpPr>
        <p:spPr>
          <a:xfrm>
            <a:off x="955858" y="3370502"/>
            <a:ext cx="10918371" cy="412421"/>
          </a:xfrm>
          <a:prstGeom prst="rect">
            <a:avLst/>
          </a:prstGeom>
        </p:spPr>
        <p:txBody>
          <a:bodyPr wrap="square" lIns="91438" tIns="45719" rIns="91438" bIns="45719" rtlCol="0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en-US" altLang="ko-KR" sz="1300" b="1" kern="0" dirty="0">
                <a:solidFill>
                  <a:srgbClr val="000000"/>
                </a:solidFill>
                <a:latin typeface="+mn-ea"/>
                <a:ea typeface="나눔스퀘어라운드 Regular"/>
                <a:cs typeface="Arial"/>
              </a:rPr>
              <a:t>- 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  <a:ea typeface="나눔스퀘어라운드 Regular"/>
                <a:cs typeface="Arial"/>
              </a:rPr>
              <a:t>제품의 문제로 </a:t>
            </a:r>
            <a:r>
              <a:rPr lang="en-US" altLang="ko-KR" sz="1300" b="1" kern="0" dirty="0">
                <a:solidFill>
                  <a:srgbClr val="000000"/>
                </a:solidFill>
                <a:latin typeface="+mn-ea"/>
                <a:ea typeface="나눔스퀘어라운드 Regular"/>
                <a:cs typeface="Arial"/>
              </a:rPr>
              <a:t>A/S 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  <a:ea typeface="나눔스퀘어라운드 Regular"/>
                <a:cs typeface="Arial"/>
              </a:rPr>
              <a:t>발생시 설치의 간편성으로 제품교환 가능</a:t>
            </a:r>
            <a:r>
              <a:rPr lang="en-US" altLang="ko-KR" sz="1300" b="1" kern="0" dirty="0">
                <a:solidFill>
                  <a:srgbClr val="000000"/>
                </a:solidFill>
                <a:latin typeface="+mn-ea"/>
                <a:ea typeface="나눔스퀘어라운드 Regular"/>
                <a:cs typeface="Arial"/>
              </a:rPr>
              <a:t>(</a:t>
            </a:r>
            <a:r>
              <a:rPr lang="ko-KR" altLang="en-US" sz="1300" b="1" kern="0" dirty="0">
                <a:solidFill>
                  <a:srgbClr val="000000"/>
                </a:solidFill>
                <a:latin typeface="+mn-ea"/>
                <a:ea typeface="나눔스퀘어라운드 Regular"/>
                <a:cs typeface="Arial"/>
              </a:rPr>
              <a:t>공사 불필요</a:t>
            </a:r>
            <a:r>
              <a:rPr lang="en-US" altLang="ko-KR" sz="1300" b="1" kern="0" dirty="0">
                <a:solidFill>
                  <a:srgbClr val="000000"/>
                </a:solidFill>
                <a:latin typeface="+mn-ea"/>
                <a:ea typeface="나눔스퀘어라운드 Regular"/>
                <a:cs typeface="Arial"/>
              </a:rPr>
              <a:t>)</a:t>
            </a:r>
            <a:endParaRPr lang="ko-KR" altLang="en-US" sz="1300" b="1" dirty="0">
              <a:solidFill>
                <a:srgbClr val="5F5E58"/>
              </a:solidFill>
              <a:latin typeface="Arial"/>
              <a:ea typeface="나눔스퀘어라운드 Regular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61815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01959" y="3582955"/>
            <a:ext cx="3178629" cy="30859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7A23ED7-FEC0-45F9-8258-8DDF557F5B0B}"/>
              </a:ext>
            </a:extLst>
          </p:cNvPr>
          <p:cNvSpPr txBox="1"/>
          <p:nvPr/>
        </p:nvSpPr>
        <p:spPr>
          <a:xfrm>
            <a:off x="633418" y="189087"/>
            <a:ext cx="877390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400" b="1" dirty="0">
                <a:ea typeface="+mj-ea"/>
                <a:cs typeface="Arial"/>
              </a:rPr>
              <a:t> </a:t>
            </a:r>
            <a:r>
              <a:rPr lang="ko-KR" altLang="en-US" sz="1400" b="1" dirty="0">
                <a:ea typeface="+mj-ea"/>
                <a:cs typeface="Arial"/>
              </a:rPr>
              <a:t> </a:t>
            </a:r>
            <a:endParaRPr lang="en-US" sz="1200" b="1" dirty="0">
              <a:ea typeface="+mj-ea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A6AAE56-116A-49FF-8A5F-762385EE6C54}"/>
              </a:ext>
            </a:extLst>
          </p:cNvPr>
          <p:cNvSpPr txBox="1"/>
          <p:nvPr/>
        </p:nvSpPr>
        <p:spPr>
          <a:xfrm>
            <a:off x="1" y="189087"/>
            <a:ext cx="12107334" cy="4062651"/>
          </a:xfrm>
          <a:prstGeom prst="rect">
            <a:avLst/>
          </a:prstGeom>
          <a:noFill/>
          <a:effectLst>
            <a:softEdge rad="635000"/>
          </a:effectLst>
        </p:spPr>
        <p:txBody>
          <a:bodyPr wrap="square">
            <a:spAutoFit/>
          </a:bodyPr>
          <a:lstStyle/>
          <a:p>
            <a:r>
              <a:rPr lang="en-US" altLang="ko-KR" sz="3200" b="1" dirty="0"/>
              <a:t>            ESS (Energy Storage System) </a:t>
            </a:r>
            <a:r>
              <a:rPr lang="ko-KR" altLang="en-US" sz="3200" b="1" dirty="0"/>
              <a:t>에너지 저장장치</a:t>
            </a:r>
            <a:endParaRPr lang="en-US" altLang="ko-KR" sz="3200" b="1" dirty="0"/>
          </a:p>
          <a:p>
            <a:endParaRPr lang="en-US" altLang="ko-KR" b="1" dirty="0"/>
          </a:p>
          <a:p>
            <a:r>
              <a:rPr lang="ko-KR" altLang="en-US" b="1" dirty="0"/>
              <a:t>                           심야에 전기를 배터리에 저장</a:t>
            </a:r>
            <a:r>
              <a:rPr lang="en-US" altLang="ko-KR" b="1" dirty="0"/>
              <a:t>..! </a:t>
            </a:r>
            <a:r>
              <a:rPr lang="ko-KR" altLang="en-US" b="1" dirty="0"/>
              <a:t> 낮 시간에 배터리에 저장된 전기를 사용</a:t>
            </a:r>
            <a:r>
              <a:rPr lang="en-US" altLang="ko-KR" b="1" dirty="0"/>
              <a:t>..!</a:t>
            </a:r>
            <a:r>
              <a:rPr lang="ko-KR" altLang="en-US" b="1" dirty="0"/>
              <a:t> 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en-US" altLang="ko-KR" b="1" dirty="0"/>
              <a:t>                                          </a:t>
            </a:r>
            <a:r>
              <a:rPr lang="en-US" altLang="ko-KR" sz="3200" b="1" dirty="0"/>
              <a:t>  </a:t>
            </a:r>
            <a:r>
              <a:rPr lang="ko-KR" altLang="en-US" sz="4000" b="1" dirty="0">
                <a:solidFill>
                  <a:srgbClr val="FF0000"/>
                </a:solidFill>
              </a:rPr>
              <a:t>전기료 </a:t>
            </a:r>
            <a:r>
              <a:rPr lang="en-US" altLang="ko-KR" sz="4000" b="1" dirty="0">
                <a:solidFill>
                  <a:srgbClr val="FF0000"/>
                </a:solidFill>
              </a:rPr>
              <a:t>40~50% </a:t>
            </a:r>
            <a:r>
              <a:rPr lang="ko-KR" altLang="en-US" sz="4000" b="1" dirty="0">
                <a:solidFill>
                  <a:srgbClr val="FF0000"/>
                </a:solidFill>
              </a:rPr>
              <a:t>절약</a:t>
            </a:r>
            <a:endParaRPr lang="en-US" altLang="ko-KR" sz="4000" b="1" dirty="0">
              <a:solidFill>
                <a:srgbClr val="FF0000"/>
              </a:solidFill>
            </a:endParaRPr>
          </a:p>
          <a:p>
            <a:r>
              <a:rPr lang="en-US" altLang="ko-KR" sz="3200" b="1" dirty="0"/>
              <a:t>         </a:t>
            </a:r>
            <a:r>
              <a:rPr lang="en-US" altLang="ko-KR" sz="2400" b="1" dirty="0"/>
              <a:t>                                   </a:t>
            </a:r>
            <a:r>
              <a:rPr lang="ko-KR" altLang="en-US" sz="2400" b="1" dirty="0"/>
              <a:t>㈜ 성일에너지 </a:t>
            </a:r>
            <a:endParaRPr lang="en-US" altLang="ko-KR" sz="3200" b="1" dirty="0"/>
          </a:p>
          <a:p>
            <a:r>
              <a:rPr lang="ko-KR" altLang="en-US" sz="3200" b="1" dirty="0"/>
              <a:t>             문의전화 </a:t>
            </a:r>
            <a:r>
              <a:rPr lang="en-US" altLang="ko-KR" sz="3200" b="1"/>
              <a:t>: </a:t>
            </a:r>
            <a:r>
              <a:rPr lang="en-US" altLang="ko-KR" sz="3200" b="1" smtClean="0"/>
              <a:t>010-8697-3291    </a:t>
            </a:r>
            <a:r>
              <a:rPr lang="en-US" altLang="ko-KR" sz="3200" b="1" dirty="0"/>
              <a:t>031)984-3301</a:t>
            </a:r>
          </a:p>
          <a:p>
            <a:r>
              <a:rPr lang="en-US" altLang="ko-KR" b="1" dirty="0"/>
              <a:t>                                                       </a:t>
            </a:r>
            <a:r>
              <a:rPr lang="en-US" altLang="ko-KR" sz="3200" b="1" dirty="0"/>
              <a:t>         </a:t>
            </a:r>
            <a:r>
              <a:rPr lang="ko-KR" altLang="en-US" sz="3200" b="1" dirty="0"/>
              <a:t>                                   </a:t>
            </a:r>
            <a:endParaRPr lang="en-US" altLang="ko-KR" sz="3200" b="1" dirty="0"/>
          </a:p>
          <a:p>
            <a:endParaRPr lang="en-US" altLang="ko-KR" b="1" dirty="0"/>
          </a:p>
          <a:p>
            <a:r>
              <a:rPr lang="ko-KR" altLang="en-US" b="1" dirty="0"/>
              <a:t> </a:t>
            </a:r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D40184A0-0856-45D1-BA0F-85EA38EC44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3034" y="3067975"/>
            <a:ext cx="3924300" cy="376237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006BC540-8798-4867-9C94-41420CE739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6016" y="3582955"/>
            <a:ext cx="3489736" cy="3247395"/>
          </a:xfrm>
          <a:prstGeom prst="rect">
            <a:avLst/>
          </a:prstGeom>
          <a:effectLst>
            <a:softEdge rad="177800"/>
          </a:effectLst>
        </p:spPr>
      </p:pic>
    </p:spTree>
    <p:extLst>
      <p:ext uri="{BB962C8B-B14F-4D97-AF65-F5344CB8AC3E}">
        <p14:creationId xmlns:p14="http://schemas.microsoft.com/office/powerpoint/2010/main" val="208423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</TotalTime>
  <Words>680</Words>
  <Application>Microsoft Office PowerPoint</Application>
  <PresentationFormat>사용자 지정</PresentationFormat>
  <Paragraphs>104</Paragraphs>
  <Slides>7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ChungWook Roh</dc:creator>
  <cp:lastModifiedBy>Administrator</cp:lastModifiedBy>
  <cp:revision>679</cp:revision>
  <cp:lastPrinted>2023-09-14T10:24:27Z</cp:lastPrinted>
  <dcterms:created xsi:type="dcterms:W3CDTF">2020-01-04T02:56:04Z</dcterms:created>
  <dcterms:modified xsi:type="dcterms:W3CDTF">2025-04-16T07:15:48Z</dcterms:modified>
  <cp:version/>
</cp:coreProperties>
</file>